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7" r:id="rId4"/>
    <p:sldId id="278" r:id="rId5"/>
    <p:sldId id="285" r:id="rId6"/>
    <p:sldId id="286" r:id="rId7"/>
    <p:sldId id="284" r:id="rId8"/>
    <p:sldId id="27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CE84C84-C3C1-483A-8072-A612B35DBCD9}">
          <p14:sldIdLst>
            <p14:sldId id="256"/>
            <p14:sldId id="259"/>
            <p14:sldId id="267"/>
            <p14:sldId id="278"/>
            <p14:sldId id="285"/>
            <p14:sldId id="286"/>
            <p14:sldId id="284"/>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04" d="100"/>
          <a:sy n="104" d="100"/>
        </p:scale>
        <p:origin x="144" y="3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0" dirty="0" smtClean="0"/>
              <a:t>The contribution</a:t>
            </a:r>
            <a:r>
              <a:rPr lang="en-US" sz="1600" b="0" baseline="0" dirty="0" smtClean="0"/>
              <a:t> </a:t>
            </a:r>
            <a:r>
              <a:rPr lang="en-US" sz="1600" b="0" dirty="0" smtClean="0"/>
              <a:t>of most</a:t>
            </a:r>
            <a:r>
              <a:rPr lang="en-US" sz="1600" b="0" baseline="0" dirty="0" smtClean="0"/>
              <a:t> important items of sources and uses of funds</a:t>
            </a:r>
            <a:endParaRPr lang="en-US" sz="1600" b="0" dirty="0"/>
          </a:p>
        </c:rich>
      </c:tx>
      <c:layout>
        <c:manualLayout>
          <c:xMode val="edge"/>
          <c:yMode val="edge"/>
          <c:x val="0.12691176470588236"/>
          <c:y val="5.6051724779826353E-4"/>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9868573413617411E-2"/>
          <c:y val="0.11883239415014241"/>
          <c:w val="0.81534352323606629"/>
          <c:h val="0.67813839352545791"/>
        </c:manualLayout>
      </c:layout>
      <c:barChart>
        <c:barDir val="col"/>
        <c:grouping val="stacked"/>
        <c:varyColors val="0"/>
        <c:ser>
          <c:idx val="4"/>
          <c:order val="3"/>
          <c:tx>
            <c:strRef>
              <c:f>Graph_sheet!$B$19</c:f>
              <c:strCache>
                <c:ptCount val="1"/>
                <c:pt idx="0">
                  <c:v>Bono TH</c:v>
                </c:pt>
              </c:strCache>
            </c:strRef>
          </c:tx>
          <c:spPr>
            <a:solidFill>
              <a:schemeClr val="accent5"/>
            </a:solidFill>
            <a:ln>
              <a:noFill/>
            </a:ln>
            <a:effectLst/>
          </c:spPr>
          <c:invertIfNegative val="0"/>
          <c:cat>
            <c:strRef>
              <c:f>Graph_sheet!$B$13:$Z$14</c:f>
              <c:strCache>
                <c:ptCount val="24"/>
                <c:pt idx="0">
                  <c:v>2010T4</c:v>
                </c:pt>
                <c:pt idx="1">
                  <c:v>2011T4</c:v>
                </c:pt>
                <c:pt idx="2">
                  <c:v>2012T4</c:v>
                </c:pt>
                <c:pt idx="3">
                  <c:v>2013T4</c:v>
                </c:pt>
                <c:pt idx="4">
                  <c:v>2014T4</c:v>
                </c:pt>
                <c:pt idx="5">
                  <c:v>2015T4</c:v>
                </c:pt>
                <c:pt idx="6">
                  <c:v>2016T4</c:v>
                </c:pt>
                <c:pt idx="7">
                  <c:v>2017T4</c:v>
                </c:pt>
                <c:pt idx="8">
                  <c:v>2018T4</c:v>
                </c:pt>
                <c:pt idx="9">
                  <c:v>2019T4</c:v>
                </c:pt>
                <c:pt idx="10">
                  <c:v>2020T4</c:v>
                </c:pt>
                <c:pt idx="13">
                  <c:v>2010T4</c:v>
                </c:pt>
                <c:pt idx="14">
                  <c:v>2011T4</c:v>
                </c:pt>
                <c:pt idx="15">
                  <c:v>2012T4</c:v>
                </c:pt>
                <c:pt idx="16">
                  <c:v>2013T4</c:v>
                </c:pt>
                <c:pt idx="17">
                  <c:v>2014T4</c:v>
                </c:pt>
                <c:pt idx="18">
                  <c:v>2015T4</c:v>
                </c:pt>
                <c:pt idx="19">
                  <c:v>2016T4</c:v>
                </c:pt>
                <c:pt idx="20">
                  <c:v>2017T4</c:v>
                </c:pt>
                <c:pt idx="21">
                  <c:v>2018T4</c:v>
                </c:pt>
                <c:pt idx="22">
                  <c:v>2019T4</c:v>
                </c:pt>
                <c:pt idx="23">
                  <c:v>2020T4</c:v>
                </c:pt>
              </c:strCache>
            </c:strRef>
          </c:cat>
          <c:val>
            <c:numRef>
              <c:f>Graph_sheet!$B$19:$O$19</c:f>
              <c:numCache>
                <c:formatCode>0.00</c:formatCode>
                <c:ptCount val="13"/>
                <c:pt idx="0">
                  <c:v>32.273643070304331</c:v>
                </c:pt>
                <c:pt idx="1">
                  <c:v>31.469044090073041</c:v>
                </c:pt>
                <c:pt idx="2">
                  <c:v>30.194505100434533</c:v>
                </c:pt>
                <c:pt idx="3">
                  <c:v>32.60402488819755</c:v>
                </c:pt>
                <c:pt idx="4">
                  <c:v>34.898340068866403</c:v>
                </c:pt>
                <c:pt idx="5">
                  <c:v>29.994294922177279</c:v>
                </c:pt>
                <c:pt idx="6">
                  <c:v>31.299061668389839</c:v>
                </c:pt>
                <c:pt idx="7">
                  <c:v>2.94355126064723E-2</c:v>
                </c:pt>
                <c:pt idx="8">
                  <c:v>31.44186283403284</c:v>
                </c:pt>
                <c:pt idx="9">
                  <c:v>39.324219799545681</c:v>
                </c:pt>
                <c:pt idx="10">
                  <c:v>28.773897081777662</c:v>
                </c:pt>
              </c:numCache>
            </c:numRef>
          </c:val>
        </c:ser>
        <c:ser>
          <c:idx val="3"/>
          <c:order val="4"/>
          <c:tx>
            <c:strRef>
              <c:f>Graph_sheet!$B$18</c:f>
              <c:strCache>
                <c:ptCount val="1"/>
                <c:pt idx="0">
                  <c:v>Kredi</c:v>
                </c:pt>
              </c:strCache>
            </c:strRef>
          </c:tx>
          <c:spPr>
            <a:solidFill>
              <a:schemeClr val="accent4"/>
            </a:solidFill>
            <a:ln>
              <a:noFill/>
            </a:ln>
            <a:effectLst/>
          </c:spPr>
          <c:invertIfNegative val="0"/>
          <c:cat>
            <c:strRef>
              <c:f>Graph_sheet!$B$13:$Z$14</c:f>
              <c:strCache>
                <c:ptCount val="24"/>
                <c:pt idx="0">
                  <c:v>2010T4</c:v>
                </c:pt>
                <c:pt idx="1">
                  <c:v>2011T4</c:v>
                </c:pt>
                <c:pt idx="2">
                  <c:v>2012T4</c:v>
                </c:pt>
                <c:pt idx="3">
                  <c:v>2013T4</c:v>
                </c:pt>
                <c:pt idx="4">
                  <c:v>2014T4</c:v>
                </c:pt>
                <c:pt idx="5">
                  <c:v>2015T4</c:v>
                </c:pt>
                <c:pt idx="6">
                  <c:v>2016T4</c:v>
                </c:pt>
                <c:pt idx="7">
                  <c:v>2017T4</c:v>
                </c:pt>
                <c:pt idx="8">
                  <c:v>2018T4</c:v>
                </c:pt>
                <c:pt idx="9">
                  <c:v>2019T4</c:v>
                </c:pt>
                <c:pt idx="10">
                  <c:v>2020T4</c:v>
                </c:pt>
                <c:pt idx="13">
                  <c:v>2010T4</c:v>
                </c:pt>
                <c:pt idx="14">
                  <c:v>2011T4</c:v>
                </c:pt>
                <c:pt idx="15">
                  <c:v>2012T4</c:v>
                </c:pt>
                <c:pt idx="16">
                  <c:v>2013T4</c:v>
                </c:pt>
                <c:pt idx="17">
                  <c:v>2014T4</c:v>
                </c:pt>
                <c:pt idx="18">
                  <c:v>2015T4</c:v>
                </c:pt>
                <c:pt idx="19">
                  <c:v>2016T4</c:v>
                </c:pt>
                <c:pt idx="20">
                  <c:v>2017T4</c:v>
                </c:pt>
                <c:pt idx="21">
                  <c:v>2018T4</c:v>
                </c:pt>
                <c:pt idx="22">
                  <c:v>2019T4</c:v>
                </c:pt>
                <c:pt idx="23">
                  <c:v>2020T4</c:v>
                </c:pt>
              </c:strCache>
            </c:strRef>
          </c:cat>
          <c:val>
            <c:numRef>
              <c:f>Graph_sheet!$B$18:$O$18</c:f>
              <c:numCache>
                <c:formatCode>0.00</c:formatCode>
                <c:ptCount val="13"/>
                <c:pt idx="0">
                  <c:v>4.4401355288604769</c:v>
                </c:pt>
                <c:pt idx="1">
                  <c:v>4.6077608528723735</c:v>
                </c:pt>
                <c:pt idx="2">
                  <c:v>3.5933693509257214</c:v>
                </c:pt>
                <c:pt idx="3">
                  <c:v>3.3070030462116797</c:v>
                </c:pt>
                <c:pt idx="4">
                  <c:v>3.3459845613222865</c:v>
                </c:pt>
                <c:pt idx="5">
                  <c:v>1.8882897208456868</c:v>
                </c:pt>
                <c:pt idx="6">
                  <c:v>3.0338559708943107</c:v>
                </c:pt>
                <c:pt idx="7">
                  <c:v>3.800311209420139E-3</c:v>
                </c:pt>
                <c:pt idx="8">
                  <c:v>3.9905679986454916</c:v>
                </c:pt>
                <c:pt idx="9">
                  <c:v>4.5463723630323809</c:v>
                </c:pt>
                <c:pt idx="10">
                  <c:v>2.8623948486778303</c:v>
                </c:pt>
              </c:numCache>
            </c:numRef>
          </c:val>
        </c:ser>
        <c:dLbls>
          <c:showLegendKey val="0"/>
          <c:showVal val="0"/>
          <c:showCatName val="0"/>
          <c:showSerName val="0"/>
          <c:showPercent val="0"/>
          <c:showBubbleSize val="0"/>
        </c:dLbls>
        <c:gapWidth val="150"/>
        <c:overlap val="100"/>
        <c:axId val="465016856"/>
        <c:axId val="465017640"/>
        <c:extLst>
          <c:ext xmlns:c15="http://schemas.microsoft.com/office/drawing/2012/chart" uri="{02D57815-91ED-43cb-92C2-25804820EDAC}">
            <c15:filteredBarSeries>
              <c15:ser>
                <c:idx val="2"/>
                <c:order val="2"/>
                <c:tx>
                  <c:strRef>
                    <c:extLst>
                      <c:ext uri="{02D57815-91ED-43cb-92C2-25804820EDAC}">
                        <c15:formulaRef>
                          <c15:sqref>Graph_sheet!$A$17</c15:sqref>
                        </c15:formulaRef>
                      </c:ext>
                    </c:extLst>
                    <c:strCache>
                      <c:ptCount val="1"/>
                    </c:strCache>
                  </c:strRef>
                </c:tx>
                <c:spPr>
                  <a:solidFill>
                    <a:schemeClr val="accent3"/>
                  </a:solidFill>
                  <a:ln>
                    <a:noFill/>
                  </a:ln>
                  <a:effectLst/>
                </c:spPr>
                <c:invertIfNegative val="0"/>
                <c:cat>
                  <c:strRef>
                    <c:extLst>
                      <c:ext uri="{02D57815-91ED-43cb-92C2-25804820EDAC}">
                        <c15:formulaRef>
                          <c15:sqref>Graph_sheet!$B$13:$Z$14</c15:sqref>
                        </c15:formulaRef>
                      </c:ext>
                    </c:extLst>
                    <c:strCache>
                      <c:ptCount val="24"/>
                      <c:pt idx="0">
                        <c:v>2010T4</c:v>
                      </c:pt>
                      <c:pt idx="1">
                        <c:v>2011T4</c:v>
                      </c:pt>
                      <c:pt idx="2">
                        <c:v>2012T4</c:v>
                      </c:pt>
                      <c:pt idx="3">
                        <c:v>2013T4</c:v>
                      </c:pt>
                      <c:pt idx="4">
                        <c:v>2014T4</c:v>
                      </c:pt>
                      <c:pt idx="5">
                        <c:v>2015T4</c:v>
                      </c:pt>
                      <c:pt idx="6">
                        <c:v>2016T4</c:v>
                      </c:pt>
                      <c:pt idx="7">
                        <c:v>2017T4</c:v>
                      </c:pt>
                      <c:pt idx="8">
                        <c:v>2018T4</c:v>
                      </c:pt>
                      <c:pt idx="9">
                        <c:v>2019T4</c:v>
                      </c:pt>
                      <c:pt idx="10">
                        <c:v>2020T4</c:v>
                      </c:pt>
                      <c:pt idx="13">
                        <c:v>2010T4</c:v>
                      </c:pt>
                      <c:pt idx="14">
                        <c:v>2011T4</c:v>
                      </c:pt>
                      <c:pt idx="15">
                        <c:v>2012T4</c:v>
                      </c:pt>
                      <c:pt idx="16">
                        <c:v>2013T4</c:v>
                      </c:pt>
                      <c:pt idx="17">
                        <c:v>2014T4</c:v>
                      </c:pt>
                      <c:pt idx="18">
                        <c:v>2015T4</c:v>
                      </c:pt>
                      <c:pt idx="19">
                        <c:v>2016T4</c:v>
                      </c:pt>
                      <c:pt idx="20">
                        <c:v>2017T4</c:v>
                      </c:pt>
                      <c:pt idx="21">
                        <c:v>2018T4</c:v>
                      </c:pt>
                      <c:pt idx="22">
                        <c:v>2019T4</c:v>
                      </c:pt>
                      <c:pt idx="23">
                        <c:v>2020T4</c:v>
                      </c:pt>
                    </c:strCache>
                  </c:strRef>
                </c:cat>
                <c:val>
                  <c:numRef>
                    <c:extLst>
                      <c:ext uri="{02D57815-91ED-43cb-92C2-25804820EDAC}">
                        <c15:formulaRef>
                          <c15:sqref>Graph_sheet!$B$17:$Z$17</c15:sqref>
                        </c15:formulaRef>
                      </c:ext>
                    </c:extLst>
                    <c:numCache>
                      <c:formatCode>General</c:formatCode>
                      <c:ptCount val="24"/>
                    </c:numCache>
                  </c:numRef>
                </c:val>
              </c15:ser>
            </c15:filteredBarSeries>
          </c:ext>
        </c:extLst>
      </c:barChart>
      <c:barChart>
        <c:barDir val="col"/>
        <c:grouping val="stacked"/>
        <c:varyColors val="0"/>
        <c:ser>
          <c:idx val="1"/>
          <c:order val="0"/>
          <c:tx>
            <c:strRef>
              <c:f>Graph_sheet!$B$16</c:f>
              <c:strCache>
                <c:ptCount val="1"/>
                <c:pt idx="0">
                  <c:v>Depozitat</c:v>
                </c:pt>
              </c:strCache>
            </c:strRef>
          </c:tx>
          <c:spPr>
            <a:solidFill>
              <a:schemeClr val="accent2"/>
            </a:solidFill>
            <a:ln>
              <a:noFill/>
            </a:ln>
            <a:effectLst/>
          </c:spPr>
          <c:invertIfNegative val="0"/>
          <c:cat>
            <c:strRef>
              <c:f>Graph_sheet!$B$13:$Z$14</c:f>
              <c:strCache>
                <c:ptCount val="24"/>
                <c:pt idx="0">
                  <c:v>2010T4</c:v>
                </c:pt>
                <c:pt idx="1">
                  <c:v>2011T4</c:v>
                </c:pt>
                <c:pt idx="2">
                  <c:v>2012T4</c:v>
                </c:pt>
                <c:pt idx="3">
                  <c:v>2013T4</c:v>
                </c:pt>
                <c:pt idx="4">
                  <c:v>2014T4</c:v>
                </c:pt>
                <c:pt idx="5">
                  <c:v>2015T4</c:v>
                </c:pt>
                <c:pt idx="6">
                  <c:v>2016T4</c:v>
                </c:pt>
                <c:pt idx="7">
                  <c:v>2017T4</c:v>
                </c:pt>
                <c:pt idx="8">
                  <c:v>2018T4</c:v>
                </c:pt>
                <c:pt idx="9">
                  <c:v>2019T4</c:v>
                </c:pt>
                <c:pt idx="10">
                  <c:v>2020T4</c:v>
                </c:pt>
                <c:pt idx="13">
                  <c:v>2010T4</c:v>
                </c:pt>
                <c:pt idx="14">
                  <c:v>2011T4</c:v>
                </c:pt>
                <c:pt idx="15">
                  <c:v>2012T4</c:v>
                </c:pt>
                <c:pt idx="16">
                  <c:v>2013T4</c:v>
                </c:pt>
                <c:pt idx="17">
                  <c:v>2014T4</c:v>
                </c:pt>
                <c:pt idx="18">
                  <c:v>2015T4</c:v>
                </c:pt>
                <c:pt idx="19">
                  <c:v>2016T4</c:v>
                </c:pt>
                <c:pt idx="20">
                  <c:v>2017T4</c:v>
                </c:pt>
                <c:pt idx="21">
                  <c:v>2018T4</c:v>
                </c:pt>
                <c:pt idx="22">
                  <c:v>2019T4</c:v>
                </c:pt>
                <c:pt idx="23">
                  <c:v>2020T4</c:v>
                </c:pt>
              </c:strCache>
            </c:strRef>
          </c:cat>
          <c:val>
            <c:numRef>
              <c:f>Graph_sheet!$B$16:$Z$16</c:f>
              <c:numCache>
                <c:formatCode>General</c:formatCode>
                <c:ptCount val="24"/>
                <c:pt idx="13" formatCode="0.00">
                  <c:v>84.249264033851915</c:v>
                </c:pt>
                <c:pt idx="14" formatCode="0.00">
                  <c:v>84.367488705155452</c:v>
                </c:pt>
                <c:pt idx="15" formatCode="0.00">
                  <c:v>85.314890171035856</c:v>
                </c:pt>
                <c:pt idx="16" formatCode="0.00">
                  <c:v>85.341645602436969</c:v>
                </c:pt>
                <c:pt idx="17" formatCode="0.00">
                  <c:v>88.462867761713241</c:v>
                </c:pt>
                <c:pt idx="18" formatCode="0.00">
                  <c:v>85.389462599876794</c:v>
                </c:pt>
                <c:pt idx="19" formatCode="0.00">
                  <c:v>84.114802616385447</c:v>
                </c:pt>
                <c:pt idx="20" formatCode="0.00">
                  <c:v>8.2746765615302809E-2</c:v>
                </c:pt>
                <c:pt idx="21" formatCode="0.00">
                  <c:v>83.211395487450844</c:v>
                </c:pt>
                <c:pt idx="22" formatCode="0.00">
                  <c:v>29.92159321288705</c:v>
                </c:pt>
                <c:pt idx="23" formatCode="0.00">
                  <c:v>20.203257869959916</c:v>
                </c:pt>
              </c:numCache>
            </c:numRef>
          </c:val>
        </c:ser>
        <c:ser>
          <c:idx val="0"/>
          <c:order val="1"/>
          <c:tx>
            <c:strRef>
              <c:f>Graph_sheet!$B$15</c:f>
              <c:strCache>
                <c:ptCount val="1"/>
                <c:pt idx="0">
                  <c:v>Kapitali</c:v>
                </c:pt>
              </c:strCache>
            </c:strRef>
          </c:tx>
          <c:spPr>
            <a:solidFill>
              <a:srgbClr val="00B050"/>
            </a:solidFill>
            <a:ln>
              <a:noFill/>
            </a:ln>
            <a:effectLst/>
          </c:spPr>
          <c:invertIfNegative val="0"/>
          <c:cat>
            <c:strRef>
              <c:f>Graph_sheet!$B$13:$Z$14</c:f>
              <c:strCache>
                <c:ptCount val="24"/>
                <c:pt idx="0">
                  <c:v>2010T4</c:v>
                </c:pt>
                <c:pt idx="1">
                  <c:v>2011T4</c:v>
                </c:pt>
                <c:pt idx="2">
                  <c:v>2012T4</c:v>
                </c:pt>
                <c:pt idx="3">
                  <c:v>2013T4</c:v>
                </c:pt>
                <c:pt idx="4">
                  <c:v>2014T4</c:v>
                </c:pt>
                <c:pt idx="5">
                  <c:v>2015T4</c:v>
                </c:pt>
                <c:pt idx="6">
                  <c:v>2016T4</c:v>
                </c:pt>
                <c:pt idx="7">
                  <c:v>2017T4</c:v>
                </c:pt>
                <c:pt idx="8">
                  <c:v>2018T4</c:v>
                </c:pt>
                <c:pt idx="9">
                  <c:v>2019T4</c:v>
                </c:pt>
                <c:pt idx="10">
                  <c:v>2020T4</c:v>
                </c:pt>
                <c:pt idx="13">
                  <c:v>2010T4</c:v>
                </c:pt>
                <c:pt idx="14">
                  <c:v>2011T4</c:v>
                </c:pt>
                <c:pt idx="15">
                  <c:v>2012T4</c:v>
                </c:pt>
                <c:pt idx="16">
                  <c:v>2013T4</c:v>
                </c:pt>
                <c:pt idx="17">
                  <c:v>2014T4</c:v>
                </c:pt>
                <c:pt idx="18">
                  <c:v>2015T4</c:v>
                </c:pt>
                <c:pt idx="19">
                  <c:v>2016T4</c:v>
                </c:pt>
                <c:pt idx="20">
                  <c:v>2017T4</c:v>
                </c:pt>
                <c:pt idx="21">
                  <c:v>2018T4</c:v>
                </c:pt>
                <c:pt idx="22">
                  <c:v>2019T4</c:v>
                </c:pt>
                <c:pt idx="23">
                  <c:v>2020T4</c:v>
                </c:pt>
              </c:strCache>
            </c:strRef>
          </c:cat>
          <c:val>
            <c:numRef>
              <c:f>Graph_sheet!$B$15:$Z$15</c:f>
              <c:numCache>
                <c:formatCode>General</c:formatCode>
                <c:ptCount val="24"/>
                <c:pt idx="13" formatCode="0.00">
                  <c:v>9.4060260857709839</c:v>
                </c:pt>
                <c:pt idx="14" formatCode="0.00">
                  <c:v>8.6880122859336772</c:v>
                </c:pt>
                <c:pt idx="15" formatCode="0.00">
                  <c:v>8.572922155870085</c:v>
                </c:pt>
                <c:pt idx="16" formatCode="0.00">
                  <c:v>8.3719780932011147</c:v>
                </c:pt>
                <c:pt idx="17" formatCode="0.00">
                  <c:v>8.9194372373704738</c:v>
                </c:pt>
                <c:pt idx="18" formatCode="0.00">
                  <c:v>9.5261143868103453</c:v>
                </c:pt>
                <c:pt idx="19" formatCode="0.00">
                  <c:v>9.7267433391246279</c:v>
                </c:pt>
                <c:pt idx="20" formatCode="0.00">
                  <c:v>8.6877105489476785E-3</c:v>
                </c:pt>
                <c:pt idx="21" formatCode="0.00">
                  <c:v>9.4211955736217821</c:v>
                </c:pt>
                <c:pt idx="22" formatCode="0.00">
                  <c:v>12.55762451046645</c:v>
                </c:pt>
                <c:pt idx="23" formatCode="0.00">
                  <c:v>8.5507639990176862</c:v>
                </c:pt>
              </c:numCache>
            </c:numRef>
          </c:val>
        </c:ser>
        <c:dLbls>
          <c:showLegendKey val="0"/>
          <c:showVal val="0"/>
          <c:showCatName val="0"/>
          <c:showSerName val="0"/>
          <c:showPercent val="0"/>
          <c:showBubbleSize val="0"/>
        </c:dLbls>
        <c:gapWidth val="150"/>
        <c:overlap val="100"/>
        <c:axId val="465008624"/>
        <c:axId val="465018816"/>
      </c:barChart>
      <c:catAx>
        <c:axId val="465016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465017640"/>
        <c:crosses val="autoZero"/>
        <c:auto val="1"/>
        <c:lblAlgn val="ctr"/>
        <c:lblOffset val="100"/>
        <c:noMultiLvlLbl val="0"/>
      </c:catAx>
      <c:valAx>
        <c:axId val="465017640"/>
        <c:scaling>
          <c:orientation val="minMax"/>
          <c:max val="4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sz="1050" b="0" i="0" baseline="0" dirty="0" smtClean="0">
                    <a:effectLst/>
                  </a:rPr>
                  <a:t>Assets </a:t>
                </a:r>
                <a:r>
                  <a:rPr lang="en-US" sz="1050" b="0" i="0" baseline="0" dirty="0">
                    <a:effectLst/>
                  </a:rPr>
                  <a:t>- </a:t>
                </a:r>
                <a:r>
                  <a:rPr lang="en-US" sz="1050" b="0" i="0" baseline="0" dirty="0" smtClean="0">
                    <a:effectLst/>
                  </a:rPr>
                  <a:t>(percent of total)</a:t>
                </a:r>
                <a:endParaRPr lang="en-US" sz="1050" dirty="0">
                  <a:effectLst/>
                </a:endParaRPr>
              </a:p>
            </c:rich>
          </c:tx>
          <c:layout>
            <c:manualLayout>
              <c:xMode val="edge"/>
              <c:yMode val="edge"/>
              <c:x val="3.4902346765477853E-3"/>
              <c:y val="9.7995145401253592E-2"/>
            </c:manualLayout>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16856"/>
        <c:crosses val="autoZero"/>
        <c:crossBetween val="between"/>
      </c:valAx>
      <c:valAx>
        <c:axId val="465018816"/>
        <c:scaling>
          <c:orientation val="minMax"/>
          <c:max val="100"/>
        </c:scaling>
        <c:delete val="0"/>
        <c:axPos val="r"/>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sz="1050" b="0" i="0" baseline="0" dirty="0" smtClean="0">
                    <a:effectLst/>
                  </a:rPr>
                  <a:t>Liabilities </a:t>
                </a:r>
                <a:r>
                  <a:rPr lang="en-US" sz="1050" b="0" i="0" baseline="0" dirty="0">
                    <a:effectLst/>
                  </a:rPr>
                  <a:t>- </a:t>
                </a:r>
                <a:r>
                  <a:rPr lang="en-US" sz="1050" b="0" i="0" baseline="0" dirty="0" smtClean="0">
                    <a:effectLst/>
                  </a:rPr>
                  <a:t>(percent of total)</a:t>
                </a:r>
                <a:endParaRPr lang="en-US" sz="1050" dirty="0">
                  <a:effectLst/>
                </a:endParaRPr>
              </a:p>
            </c:rich>
          </c:tx>
          <c:layout>
            <c:manualLayout>
              <c:xMode val="edge"/>
              <c:yMode val="edge"/>
              <c:x val="0.96122549019607839"/>
              <c:y val="9.9652796450195327E-2"/>
            </c:manualLayout>
          </c:layout>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08624"/>
        <c:crosses val="max"/>
        <c:crossBetween val="between"/>
      </c:valAx>
      <c:catAx>
        <c:axId val="465008624"/>
        <c:scaling>
          <c:orientation val="minMax"/>
        </c:scaling>
        <c:delete val="1"/>
        <c:axPos val="b"/>
        <c:numFmt formatCode="General" sourceLinked="1"/>
        <c:majorTickMark val="out"/>
        <c:minorTickMark val="none"/>
        <c:tickLblPos val="nextTo"/>
        <c:crossAx val="46501881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Dynamics and relationships </a:t>
            </a:r>
            <a:r>
              <a:rPr lang="en-US" dirty="0"/>
              <a:t>ROE, ROA, EM</a:t>
            </a:r>
          </a:p>
        </c:rich>
      </c:tx>
      <c:layout>
        <c:manualLayout>
          <c:xMode val="edge"/>
          <c:yMode val="edge"/>
          <c:x val="0.22812787732413145"/>
          <c:y val="2.186350278511464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269203849518811"/>
          <c:y val="0.19130887185993734"/>
          <c:w val="0.77008814523184599"/>
          <c:h val="0.57104627871198743"/>
        </c:manualLayout>
      </c:layout>
      <c:lineChart>
        <c:grouping val="standard"/>
        <c:varyColors val="0"/>
        <c:ser>
          <c:idx val="1"/>
          <c:order val="0"/>
          <c:tx>
            <c:strRef>
              <c:f>'[Book1_revised (003).xlsx]Sheet1'!$B$6</c:f>
              <c:strCache>
                <c:ptCount val="1"/>
                <c:pt idx="0">
                  <c:v>ROE</c:v>
                </c:pt>
              </c:strCache>
            </c:strRef>
          </c:tx>
          <c:spPr>
            <a:ln w="28575" cap="rnd">
              <a:solidFill>
                <a:schemeClr val="accent5"/>
              </a:solidFill>
              <a:round/>
            </a:ln>
            <a:effectLst/>
          </c:spPr>
          <c:marker>
            <c:symbol val="none"/>
          </c:marker>
          <c:cat>
            <c:numRef>
              <c:f>'[Book1_revised (003).xlsx]Sheet1'!$C$4:$M$4</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(003).xlsx]Sheet1'!$C$6:$M$6</c:f>
              <c:numCache>
                <c:formatCode>General</c:formatCode>
                <c:ptCount val="11"/>
                <c:pt idx="0">
                  <c:v>7.58</c:v>
                </c:pt>
                <c:pt idx="1">
                  <c:v>0.76</c:v>
                </c:pt>
                <c:pt idx="2">
                  <c:v>3.78</c:v>
                </c:pt>
                <c:pt idx="3">
                  <c:v>6.43</c:v>
                </c:pt>
                <c:pt idx="4">
                  <c:v>10.53</c:v>
                </c:pt>
                <c:pt idx="5">
                  <c:v>13.18</c:v>
                </c:pt>
                <c:pt idx="6">
                  <c:v>7.15</c:v>
                </c:pt>
                <c:pt idx="7">
                  <c:v>15.71</c:v>
                </c:pt>
                <c:pt idx="8">
                  <c:v>12</c:v>
                </c:pt>
                <c:pt idx="9">
                  <c:v>13.33</c:v>
                </c:pt>
                <c:pt idx="10">
                  <c:v>10.64</c:v>
                </c:pt>
              </c:numCache>
            </c:numRef>
          </c:val>
          <c:smooth val="0"/>
          <c:extLst xmlns:c16r2="http://schemas.microsoft.com/office/drawing/2015/06/chart">
            <c:ext xmlns:c16="http://schemas.microsoft.com/office/drawing/2014/chart" uri="{C3380CC4-5D6E-409C-BE32-E72D297353CC}">
              <c16:uniqueId val="{00000000-5D93-41BC-8FAE-3D5E4BCEE788}"/>
            </c:ext>
          </c:extLst>
        </c:ser>
        <c:ser>
          <c:idx val="2"/>
          <c:order val="1"/>
          <c:tx>
            <c:strRef>
              <c:f>'[Book1_revised (003).xlsx]Sheet1'!$B$7</c:f>
              <c:strCache>
                <c:ptCount val="1"/>
                <c:pt idx="0">
                  <c:v>ROA</c:v>
                </c:pt>
              </c:strCache>
            </c:strRef>
          </c:tx>
          <c:spPr>
            <a:ln w="28575" cap="flat">
              <a:solidFill>
                <a:srgbClr val="7030A0"/>
              </a:solidFill>
              <a:prstDash val="lgDash"/>
              <a:round/>
            </a:ln>
            <a:effectLst/>
          </c:spPr>
          <c:marker>
            <c:symbol val="none"/>
          </c:marker>
          <c:dLbls>
            <c:dLbl>
              <c:idx val="9"/>
              <c:layout>
                <c:manualLayout>
                  <c:x val="1.7236074308613274E-2"/>
                  <c:y val="-0.1275312192299383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'[Book1_revised (003).xlsx]Sheet1'!$C$4:$M$4</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(003).xlsx]Sheet1'!$C$7:$M$7</c:f>
              <c:numCache>
                <c:formatCode>General</c:formatCode>
                <c:ptCount val="11"/>
                <c:pt idx="0">
                  <c:v>0.79</c:v>
                </c:pt>
                <c:pt idx="1">
                  <c:v>0.21</c:v>
                </c:pt>
                <c:pt idx="2">
                  <c:v>0.38</c:v>
                </c:pt>
                <c:pt idx="3">
                  <c:v>0.72</c:v>
                </c:pt>
                <c:pt idx="4">
                  <c:v>0.98</c:v>
                </c:pt>
                <c:pt idx="5">
                  <c:v>1.25</c:v>
                </c:pt>
                <c:pt idx="6">
                  <c:v>0.74</c:v>
                </c:pt>
                <c:pt idx="7">
                  <c:v>1.54</c:v>
                </c:pt>
                <c:pt idx="8">
                  <c:v>12.44</c:v>
                </c:pt>
                <c:pt idx="9">
                  <c:v>1.19</c:v>
                </c:pt>
                <c:pt idx="10">
                  <c:v>1.2</c:v>
                </c:pt>
              </c:numCache>
            </c:numRef>
          </c:val>
          <c:smooth val="0"/>
          <c:extLst xmlns:c16r2="http://schemas.microsoft.com/office/drawing/2015/06/chart">
            <c:ext xmlns:c16="http://schemas.microsoft.com/office/drawing/2014/chart" uri="{C3380CC4-5D6E-409C-BE32-E72D297353CC}">
              <c16:uniqueId val="{00000001-5D93-41BC-8FAE-3D5E4BCEE788}"/>
            </c:ext>
          </c:extLst>
        </c:ser>
        <c:ser>
          <c:idx val="3"/>
          <c:order val="2"/>
          <c:tx>
            <c:strRef>
              <c:f>'[Book1_revised (003).xlsx]Sheet1'!$B$8</c:f>
              <c:strCache>
                <c:ptCount val="1"/>
                <c:pt idx="0">
                  <c:v>EM</c:v>
                </c:pt>
              </c:strCache>
            </c:strRef>
          </c:tx>
          <c:spPr>
            <a:ln w="28575" cap="flat">
              <a:solidFill>
                <a:schemeClr val="accent4"/>
              </a:solidFill>
              <a:prstDash val="lgDash"/>
              <a:round/>
            </a:ln>
            <a:effectLst/>
          </c:spPr>
          <c:marker>
            <c:symbol val="none"/>
          </c:marker>
          <c:cat>
            <c:numRef>
              <c:f>'[Book1_revised (003).xlsx]Sheet1'!$C$4:$M$4</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(003).xlsx]Sheet1'!$C$8:$M$8</c:f>
              <c:numCache>
                <c:formatCode>General</c:formatCode>
                <c:ptCount val="11"/>
                <c:pt idx="0">
                  <c:v>10.6</c:v>
                </c:pt>
                <c:pt idx="1">
                  <c:v>11.89</c:v>
                </c:pt>
                <c:pt idx="2">
                  <c:v>11.76</c:v>
                </c:pt>
                <c:pt idx="3">
                  <c:v>11.91</c:v>
                </c:pt>
                <c:pt idx="4">
                  <c:v>12.01</c:v>
                </c:pt>
                <c:pt idx="5">
                  <c:v>10.91</c:v>
                </c:pt>
                <c:pt idx="6">
                  <c:v>10.73</c:v>
                </c:pt>
                <c:pt idx="7">
                  <c:v>10.15</c:v>
                </c:pt>
                <c:pt idx="8">
                  <c:v>9.6999999999999993</c:v>
                </c:pt>
                <c:pt idx="9">
                  <c:v>9.75</c:v>
                </c:pt>
                <c:pt idx="10">
                  <c:v>9.85</c:v>
                </c:pt>
              </c:numCache>
            </c:numRef>
          </c:val>
          <c:smooth val="0"/>
          <c:extLst xmlns:c16r2="http://schemas.microsoft.com/office/drawing/2015/06/chart">
            <c:ext xmlns:c16="http://schemas.microsoft.com/office/drawing/2014/chart" uri="{C3380CC4-5D6E-409C-BE32-E72D297353CC}">
              <c16:uniqueId val="{00000002-5D93-41BC-8FAE-3D5E4BCEE788}"/>
            </c:ext>
          </c:extLst>
        </c:ser>
        <c:dLbls>
          <c:showLegendKey val="0"/>
          <c:showVal val="0"/>
          <c:showCatName val="0"/>
          <c:showSerName val="0"/>
          <c:showPercent val="0"/>
          <c:showBubbleSize val="0"/>
        </c:dLbls>
        <c:smooth val="0"/>
        <c:axId val="465012544"/>
        <c:axId val="465010192"/>
      </c:lineChart>
      <c:catAx>
        <c:axId val="465012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10192"/>
        <c:crosses val="autoZero"/>
        <c:auto val="1"/>
        <c:lblAlgn val="ctr"/>
        <c:lblOffset val="100"/>
        <c:noMultiLvlLbl val="0"/>
      </c:catAx>
      <c:valAx>
        <c:axId val="465010192"/>
        <c:scaling>
          <c:orientation val="minMax"/>
          <c:max val="16"/>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ROE (%)</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125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95000"/>
        </a:schemeClr>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ROE components</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9455418919624566E-2"/>
          <c:y val="0.22176382660687594"/>
          <c:w val="0.80150189604295363"/>
          <c:h val="0.50276002495203798"/>
        </c:manualLayout>
      </c:layout>
      <c:lineChart>
        <c:grouping val="standard"/>
        <c:varyColors val="0"/>
        <c:ser>
          <c:idx val="2"/>
          <c:order val="2"/>
          <c:tx>
            <c:strRef>
              <c:f>'[Book1_revised (003).xlsx]Sheet1'!$B$21</c:f>
              <c:strCache>
                <c:ptCount val="1"/>
                <c:pt idx="0">
                  <c:v>EM</c:v>
                </c:pt>
              </c:strCache>
            </c:strRef>
          </c:tx>
          <c:spPr>
            <a:ln w="28575" cap="flat">
              <a:solidFill>
                <a:schemeClr val="accent3"/>
              </a:solidFill>
              <a:prstDash val="lgDash"/>
              <a:round/>
            </a:ln>
            <a:effectLst/>
          </c:spPr>
          <c:marker>
            <c:symbol val="none"/>
          </c:marker>
          <c:cat>
            <c:numRef>
              <c:f>'[Book1_revised (003).xlsx]Sheet1'!$C$18:$M$18</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(003).xlsx]Sheet1'!$C$21:$M$21</c:f>
              <c:numCache>
                <c:formatCode>_(* #,##0.00_);_(* \(#,##0.00\);_(* "-"??_);_(@_)</c:formatCode>
                <c:ptCount val="11"/>
                <c:pt idx="0">
                  <c:v>10.634662433577258</c:v>
                </c:pt>
                <c:pt idx="1">
                  <c:v>11.510039089501742</c:v>
                </c:pt>
                <c:pt idx="2">
                  <c:v>11.665064556111531</c:v>
                </c:pt>
                <c:pt idx="3">
                  <c:v>11.944530973071098</c:v>
                </c:pt>
                <c:pt idx="4">
                  <c:v>11.659950379508077</c:v>
                </c:pt>
                <c:pt idx="5">
                  <c:v>10.497428571041754</c:v>
                </c:pt>
                <c:pt idx="6">
                  <c:v>10.280933351840623</c:v>
                </c:pt>
                <c:pt idx="7">
                  <c:v>9.8366534406838486</c:v>
                </c:pt>
                <c:pt idx="8">
                  <c:v>9.8534547782059505</c:v>
                </c:pt>
                <c:pt idx="9">
                  <c:v>9.5669256878324891</c:v>
                </c:pt>
                <c:pt idx="10">
                  <c:v>9.6261719547673721</c:v>
                </c:pt>
              </c:numCache>
            </c:numRef>
          </c:val>
          <c:smooth val="0"/>
          <c:extLst xmlns:c16r2="http://schemas.microsoft.com/office/drawing/2015/06/chart">
            <c:ext xmlns:c16="http://schemas.microsoft.com/office/drawing/2014/chart" uri="{C3380CC4-5D6E-409C-BE32-E72D297353CC}">
              <c16:uniqueId val="{00000002-A9AF-40CE-BD61-743F79AC0AC1}"/>
            </c:ext>
          </c:extLst>
        </c:ser>
        <c:ser>
          <c:idx val="4"/>
          <c:order val="3"/>
          <c:tx>
            <c:strRef>
              <c:f>'[Book1_revised (003).xlsx]Sheet1'!$B$22</c:f>
              <c:strCache>
                <c:ptCount val="1"/>
                <c:pt idx="0">
                  <c:v>ROE</c:v>
                </c:pt>
              </c:strCache>
            </c:strRef>
          </c:tx>
          <c:spPr>
            <a:ln w="28575" cap="rnd">
              <a:solidFill>
                <a:schemeClr val="accent5"/>
              </a:solidFill>
              <a:round/>
            </a:ln>
            <a:effectLst/>
          </c:spPr>
          <c:marker>
            <c:symbol val="none"/>
          </c:marker>
          <c:cat>
            <c:numRef>
              <c:f>'[Book1_revised (003).xlsx]Sheet1'!$C$18:$M$18</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(003).xlsx]Sheet1'!$C$22:$M$22</c:f>
              <c:numCache>
                <c:formatCode>_(* #,##0.00_);_(* \(#,##0.00\);_(* "-"??_);_(@_)</c:formatCode>
                <c:ptCount val="11"/>
                <c:pt idx="0">
                  <c:v>7.2098262914448581</c:v>
                </c:pt>
                <c:pt idx="1">
                  <c:v>0.72583101627067748</c:v>
                </c:pt>
                <c:pt idx="2">
                  <c:v>3.7004376557698611</c:v>
                </c:pt>
                <c:pt idx="3">
                  <c:v>6.3519866452181972</c:v>
                </c:pt>
                <c:pt idx="4">
                  <c:v>14.175013376010416</c:v>
                </c:pt>
                <c:pt idx="5">
                  <c:v>12.525461253072777</c:v>
                </c:pt>
                <c:pt idx="6">
                  <c:v>6.7723105513832769</c:v>
                </c:pt>
                <c:pt idx="7">
                  <c:v>15.02305132271171</c:v>
                </c:pt>
                <c:pt idx="8">
                  <c:v>12.472382811498624</c:v>
                </c:pt>
                <c:pt idx="9">
                  <c:v>12.899072516200981</c:v>
                </c:pt>
                <c:pt idx="10">
                  <c:v>10.268186914996178</c:v>
                </c:pt>
              </c:numCache>
            </c:numRef>
          </c:val>
          <c:smooth val="0"/>
          <c:extLst xmlns:c16r2="http://schemas.microsoft.com/office/drawing/2015/06/chart">
            <c:ext xmlns:c16="http://schemas.microsoft.com/office/drawing/2014/chart" uri="{C3380CC4-5D6E-409C-BE32-E72D297353CC}">
              <c16:uniqueId val="{00000003-A9AF-40CE-BD61-743F79AC0AC1}"/>
            </c:ext>
          </c:extLst>
        </c:ser>
        <c:dLbls>
          <c:showLegendKey val="0"/>
          <c:showVal val="0"/>
          <c:showCatName val="0"/>
          <c:showSerName val="0"/>
          <c:showPercent val="0"/>
          <c:showBubbleSize val="0"/>
        </c:dLbls>
        <c:marker val="1"/>
        <c:smooth val="0"/>
        <c:axId val="465078792"/>
        <c:axId val="465070560"/>
      </c:lineChart>
      <c:lineChart>
        <c:grouping val="standard"/>
        <c:varyColors val="0"/>
        <c:ser>
          <c:idx val="0"/>
          <c:order val="0"/>
          <c:tx>
            <c:strRef>
              <c:f>'[Book1_revised (003).xlsx]Sheet1'!$B$19</c:f>
              <c:strCache>
                <c:ptCount val="1"/>
                <c:pt idx="0">
                  <c:v>PM</c:v>
                </c:pt>
              </c:strCache>
            </c:strRef>
          </c:tx>
          <c:spPr>
            <a:ln w="28575" cap="flat">
              <a:solidFill>
                <a:srgbClr val="00B050"/>
              </a:solidFill>
              <a:prstDash val="lgDash"/>
              <a:round/>
            </a:ln>
            <a:effectLst/>
          </c:spPr>
          <c:marker>
            <c:symbol val="none"/>
          </c:marker>
          <c:cat>
            <c:numRef>
              <c:f>'[Book1_revised (003).xlsx]Sheet1'!$C$18:$M$18</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(003).xlsx]Sheet1'!$C$19:$M$19</c:f>
              <c:numCache>
                <c:formatCode>_(* #,##0.00_);_(* \(#,##0.00\);_(* "-"??_);_(@_)</c:formatCode>
                <c:ptCount val="11"/>
                <c:pt idx="0">
                  <c:v>0.14801534158510574</c:v>
                </c:pt>
                <c:pt idx="1">
                  <c:v>1.717644579104536E-2</c:v>
                </c:pt>
                <c:pt idx="2">
                  <c:v>9.2646963161344145E-2</c:v>
                </c:pt>
                <c:pt idx="3">
                  <c:v>0.14122672605181699</c:v>
                </c:pt>
                <c:pt idx="4">
                  <c:v>0.29700392352490135</c:v>
                </c:pt>
                <c:pt idx="5">
                  <c:v>0.29700392352490135</c:v>
                </c:pt>
                <c:pt idx="6">
                  <c:v>0.17328637612069409</c:v>
                </c:pt>
                <c:pt idx="7">
                  <c:v>0.47765370019098519</c:v>
                </c:pt>
                <c:pt idx="8">
                  <c:v>0.42360121006805368</c:v>
                </c:pt>
                <c:pt idx="9">
                  <c:v>0.36176754365707292</c:v>
                </c:pt>
                <c:pt idx="10">
                  <c:v>0.29217283206770339</c:v>
                </c:pt>
              </c:numCache>
            </c:numRef>
          </c:val>
          <c:smooth val="0"/>
          <c:extLst xmlns:c16r2="http://schemas.microsoft.com/office/drawing/2015/06/chart">
            <c:ext xmlns:c16="http://schemas.microsoft.com/office/drawing/2014/chart" uri="{C3380CC4-5D6E-409C-BE32-E72D297353CC}">
              <c16:uniqueId val="{00000000-A9AF-40CE-BD61-743F79AC0AC1}"/>
            </c:ext>
          </c:extLst>
        </c:ser>
        <c:ser>
          <c:idx val="1"/>
          <c:order val="1"/>
          <c:tx>
            <c:strRef>
              <c:f>'[Book1_revised (003).xlsx]Sheet1'!$B$20</c:f>
              <c:strCache>
                <c:ptCount val="1"/>
                <c:pt idx="0">
                  <c:v>AU</c:v>
                </c:pt>
              </c:strCache>
            </c:strRef>
          </c:tx>
          <c:spPr>
            <a:ln w="28575" cap="flat">
              <a:solidFill>
                <a:schemeClr val="accent2"/>
              </a:solidFill>
              <a:prstDash val="lgDash"/>
              <a:round/>
            </a:ln>
            <a:effectLst/>
          </c:spPr>
          <c:marker>
            <c:symbol val="none"/>
          </c:marker>
          <c:cat>
            <c:numRef>
              <c:f>'[Book1_revised (003).xlsx]Sheet1'!$C$18:$M$18</c:f>
              <c:numCache>
                <c:formatCode>General</c:formatCode>
                <c:ptCount val="11"/>
                <c:pt idx="0">
                  <c:v>2010</c:v>
                </c:pt>
                <c:pt idx="1">
                  <c:v>2011</c:v>
                </c:pt>
                <c:pt idx="2">
                  <c:v>2012</c:v>
                </c:pt>
                <c:pt idx="3">
                  <c:v>2013</c:v>
                </c:pt>
                <c:pt idx="4">
                  <c:v>2014</c:v>
                </c:pt>
                <c:pt idx="5">
                  <c:v>2015</c:v>
                </c:pt>
                <c:pt idx="6">
                  <c:v>2016</c:v>
                </c:pt>
                <c:pt idx="7">
                  <c:v>2017</c:v>
                </c:pt>
                <c:pt idx="8">
                  <c:v>2018</c:v>
                </c:pt>
                <c:pt idx="9">
                  <c:v>2019</c:v>
                </c:pt>
                <c:pt idx="10">
                  <c:v>2020</c:v>
                </c:pt>
              </c:numCache>
            </c:numRef>
          </c:cat>
          <c:val>
            <c:numRef>
              <c:f>'[Book1_revised (003).xlsx]Sheet1'!$C$20:$M$20</c:f>
              <c:numCache>
                <c:formatCode>_(* #,##0.00_);_(* \(#,##0.00\);_(* "-"??_);_(@_)</c:formatCode>
                <c:ptCount val="11"/>
                <c:pt idx="0">
                  <c:v>4.5803045999183372</c:v>
                </c:pt>
                <c:pt idx="1">
                  <c:v>3.6713468886592895</c:v>
                </c:pt>
                <c:pt idx="2">
                  <c:v>3.4240078903172848</c:v>
                </c:pt>
                <c:pt idx="3">
                  <c:v>3.7655080819554252</c:v>
                </c:pt>
                <c:pt idx="4">
                  <c:v>4.093215298222181</c:v>
                </c:pt>
                <c:pt idx="5">
                  <c:v>4.0174327268269145</c:v>
                </c:pt>
                <c:pt idx="6">
                  <c:v>3.8013678871252088</c:v>
                </c:pt>
                <c:pt idx="7">
                  <c:v>3.1974048815183251</c:v>
                </c:pt>
                <c:pt idx="8">
                  <c:v>2.9881590666007765</c:v>
                </c:pt>
                <c:pt idx="9">
                  <c:v>3.7269750262613943</c:v>
                </c:pt>
                <c:pt idx="10">
                  <c:v>3.6509032157743233</c:v>
                </c:pt>
              </c:numCache>
            </c:numRef>
          </c:val>
          <c:smooth val="0"/>
          <c:extLst xmlns:c16r2="http://schemas.microsoft.com/office/drawing/2015/06/chart">
            <c:ext xmlns:c16="http://schemas.microsoft.com/office/drawing/2014/chart" uri="{C3380CC4-5D6E-409C-BE32-E72D297353CC}">
              <c16:uniqueId val="{00000001-A9AF-40CE-BD61-743F79AC0AC1}"/>
            </c:ext>
          </c:extLst>
        </c:ser>
        <c:dLbls>
          <c:showLegendKey val="0"/>
          <c:showVal val="0"/>
          <c:showCatName val="0"/>
          <c:showSerName val="0"/>
          <c:showPercent val="0"/>
          <c:showBubbleSize val="0"/>
        </c:dLbls>
        <c:marker val="1"/>
        <c:smooth val="0"/>
        <c:axId val="465079968"/>
        <c:axId val="465079576"/>
      </c:lineChart>
      <c:catAx>
        <c:axId val="465078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70560"/>
        <c:crosses val="autoZero"/>
        <c:auto val="1"/>
        <c:lblAlgn val="ctr"/>
        <c:lblOffset val="100"/>
        <c:noMultiLvlLbl val="0"/>
      </c:catAx>
      <c:valAx>
        <c:axId val="465070560"/>
        <c:scaling>
          <c:orientation val="minMax"/>
          <c:max val="16"/>
          <c:min val="0"/>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78792"/>
        <c:crosses val="autoZero"/>
        <c:crossBetween val="between"/>
        <c:majorUnit val="2"/>
      </c:valAx>
      <c:valAx>
        <c:axId val="465079576"/>
        <c:scaling>
          <c:orientation val="minMax"/>
          <c:max val="1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b="0" i="0" baseline="0">
                    <a:effectLst/>
                  </a:rPr>
                  <a:t>ROE components (%)</a:t>
                </a:r>
                <a:endParaRPr lang="en-US" sz="1000">
                  <a:effectLst/>
                </a:endParaRPr>
              </a:p>
            </c:rich>
          </c:tx>
          <c:layout>
            <c:manualLayout>
              <c:xMode val="edge"/>
              <c:yMode val="edge"/>
              <c:x val="0.94003498387080076"/>
              <c:y val="0.200683535395115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079968"/>
        <c:crosses val="max"/>
        <c:crossBetween val="between"/>
      </c:valAx>
      <c:catAx>
        <c:axId val="465079968"/>
        <c:scaling>
          <c:orientation val="minMax"/>
        </c:scaling>
        <c:delete val="1"/>
        <c:axPos val="b"/>
        <c:numFmt formatCode="General" sourceLinked="1"/>
        <c:majorTickMark val="out"/>
        <c:minorTickMark val="none"/>
        <c:tickLblPos val="nextTo"/>
        <c:crossAx val="46507957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9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980005-8E5C-4D85-A1DB-A840B42186F2}"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2945949295"/>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980005-8E5C-4D85-A1DB-A840B42186F2}"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3866440782"/>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980005-8E5C-4D85-A1DB-A840B42186F2}"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1346346179"/>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980005-8E5C-4D85-A1DB-A840B42186F2}"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2682798099"/>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980005-8E5C-4D85-A1DB-A840B42186F2}" type="datetimeFigureOut">
              <a:rPr lang="en-US" smtClean="0"/>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2487824371"/>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980005-8E5C-4D85-A1DB-A840B42186F2}"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1022748032"/>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980005-8E5C-4D85-A1DB-A840B42186F2}" type="datetimeFigureOut">
              <a:rPr lang="en-US" smtClean="0"/>
              <a:t>12/1/2022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1574682583"/>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980005-8E5C-4D85-A1DB-A840B42186F2}" type="datetimeFigureOut">
              <a:rPr lang="en-US" smtClean="0"/>
              <a:t>12/1/2022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3218736764"/>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980005-8E5C-4D85-A1DB-A840B42186F2}" type="datetimeFigureOut">
              <a:rPr lang="en-US" smtClean="0"/>
              <a:t>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2542614825"/>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980005-8E5C-4D85-A1DB-A840B42186F2}"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646035334"/>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980005-8E5C-4D85-A1DB-A840B42186F2}" type="datetimeFigureOut">
              <a:rPr lang="en-US" smtClean="0"/>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D5B7EE-9C17-4DA9-8344-D6405CF5FE97}" type="slidenum">
              <a:rPr lang="en-US" smtClean="0"/>
              <a:t>‹#›</a:t>
            </a:fld>
            <a:endParaRPr lang="en-US"/>
          </a:p>
        </p:txBody>
      </p:sp>
    </p:spTree>
    <p:extLst>
      <p:ext uri="{BB962C8B-B14F-4D97-AF65-F5344CB8AC3E}">
        <p14:creationId xmlns:p14="http://schemas.microsoft.com/office/powerpoint/2010/main" val="1327842555"/>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980005-8E5C-4D85-A1DB-A840B42186F2}" type="datetimeFigureOut">
              <a:rPr lang="en-US" smtClean="0"/>
              <a:t>12/1/2022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5B7EE-9C17-4DA9-8344-D6405CF5FE97}" type="slidenum">
              <a:rPr lang="en-US" smtClean="0"/>
              <a:t>‹#›</a:t>
            </a:fld>
            <a:endParaRPr lang="en-US"/>
          </a:p>
        </p:txBody>
      </p:sp>
    </p:spTree>
    <p:extLst>
      <p:ext uri="{BB962C8B-B14F-4D97-AF65-F5344CB8AC3E}">
        <p14:creationId xmlns:p14="http://schemas.microsoft.com/office/powerpoint/2010/main" val="41495855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833273"/>
          </a:xfrm>
        </p:spPr>
        <p:txBody>
          <a:bodyPr>
            <a:normAutofit/>
          </a:bodyPr>
          <a:lstStyle/>
          <a:p>
            <a:r>
              <a:rPr lang="en-US" sz="4400" b="1" dirty="0">
                <a:latin typeface="Arial" panose="020B0604020202020204" pitchFamily="34" charset="0"/>
                <a:cs typeface="Arial" panose="020B0604020202020204" pitchFamily="34" charset="0"/>
              </a:rPr>
              <a:t>Albanian Banking System Analysis</a:t>
            </a:r>
          </a:p>
        </p:txBody>
      </p:sp>
      <p:sp>
        <p:nvSpPr>
          <p:cNvPr id="3" name="Subtitle 2"/>
          <p:cNvSpPr>
            <a:spLocks noGrp="1"/>
          </p:cNvSpPr>
          <p:nvPr>
            <p:ph type="subTitle" idx="1"/>
          </p:nvPr>
        </p:nvSpPr>
        <p:spPr>
          <a:xfrm>
            <a:off x="775854" y="3177309"/>
            <a:ext cx="10825018" cy="2179782"/>
          </a:xfrm>
        </p:spPr>
        <p:txBody>
          <a:bodyPr>
            <a:noAutofit/>
          </a:bodyPr>
          <a:lstStyle/>
          <a:p>
            <a:r>
              <a:rPr lang="en-US" sz="2800" dirty="0"/>
              <a:t>Using Return-on-Equity decomposition methodology during 2010 – 2020</a:t>
            </a:r>
          </a:p>
          <a:p>
            <a:r>
              <a:rPr lang="en-US" sz="2800" b="1" dirty="0"/>
              <a:t>PhD Fiqiri BAHOLLI</a:t>
            </a:r>
          </a:p>
          <a:p>
            <a:r>
              <a:rPr lang="en-US" sz="2800" dirty="0"/>
              <a:t>Research Department</a:t>
            </a:r>
          </a:p>
          <a:p>
            <a:r>
              <a:rPr lang="en-US" sz="2800" dirty="0"/>
              <a:t>Bank of Albania</a:t>
            </a:r>
          </a:p>
        </p:txBody>
      </p:sp>
    </p:spTree>
    <p:extLst>
      <p:ext uri="{BB962C8B-B14F-4D97-AF65-F5344CB8AC3E}">
        <p14:creationId xmlns:p14="http://schemas.microsoft.com/office/powerpoint/2010/main" val="3658701964"/>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latin typeface="Arial" panose="020B0604020202020204" pitchFamily="34" charset="0"/>
                <a:cs typeface="Arial" panose="020B0604020202020204" pitchFamily="34" charset="0"/>
              </a:rPr>
              <a:t>L</a:t>
            </a:r>
            <a:r>
              <a:rPr lang="en-US" sz="3600" b="1" dirty="0" smtClean="0">
                <a:latin typeface="Arial" panose="020B0604020202020204" pitchFamily="34" charset="0"/>
                <a:cs typeface="Arial" panose="020B0604020202020204" pitchFamily="34" charset="0"/>
              </a:rPr>
              <a:t>iterature and Methodology on Decomposition of Return on Equity (ROE)</a:t>
            </a:r>
            <a:endParaRPr lang="en-US" sz="6600" dirty="0"/>
          </a:p>
        </p:txBody>
      </p:sp>
      <p:sp>
        <p:nvSpPr>
          <p:cNvPr id="3" name="Content Placeholder 2"/>
          <p:cNvSpPr>
            <a:spLocks noGrp="1"/>
          </p:cNvSpPr>
          <p:nvPr>
            <p:ph idx="1"/>
          </p:nvPr>
        </p:nvSpPr>
        <p:spPr/>
        <p:txBody>
          <a:bodyPr>
            <a:normAutofit/>
          </a:bodyPr>
          <a:lstStyle/>
          <a:p>
            <a:pPr algn="just"/>
            <a:r>
              <a:rPr lang="en-US" sz="2400" dirty="0" smtClean="0"/>
              <a:t>The banking performance in literature, is considered its capacity to generate profit. The profit is considered as the first border of defense form in cases of unforeseen looses. At the same time every profit-making business has the profitability that satisfies the investors – that means that Return on Equity is higher than their cost of investment. </a:t>
            </a:r>
          </a:p>
          <a:p>
            <a:pPr algn="just"/>
            <a:r>
              <a:rPr lang="en-US" sz="2400" dirty="0" smtClean="0"/>
              <a:t>The analysis of banking system data during </a:t>
            </a:r>
            <a:r>
              <a:rPr lang="sq-AL" sz="2400" dirty="0" smtClean="0"/>
              <a:t>2010-2020 </a:t>
            </a:r>
            <a:r>
              <a:rPr lang="en-US" sz="2400" dirty="0" smtClean="0"/>
              <a:t>indicated that banks had positive results on Return of shareholders capital. This is  an affective use of resources from the Albanian banking system. </a:t>
            </a:r>
          </a:p>
          <a:p>
            <a:pPr marL="0" indent="0" algn="just">
              <a:buNone/>
            </a:pPr>
            <a:endParaRPr lang="en-US" sz="2400" dirty="0"/>
          </a:p>
        </p:txBody>
      </p:sp>
    </p:spTree>
    <p:extLst>
      <p:ext uri="{BB962C8B-B14F-4D97-AF65-F5344CB8AC3E}">
        <p14:creationId xmlns:p14="http://schemas.microsoft.com/office/powerpoint/2010/main" val="215463711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28927" cy="1325563"/>
          </a:xfrm>
        </p:spPr>
        <p:txBody>
          <a:bodyPr>
            <a:noAutofit/>
          </a:bodyPr>
          <a:lstStyle/>
          <a:p>
            <a:r>
              <a:rPr lang="en-US" sz="3600" b="1" dirty="0">
                <a:latin typeface="Arial" panose="020B0604020202020204" pitchFamily="34" charset="0"/>
                <a:cs typeface="Arial" panose="020B0604020202020204" pitchFamily="34" charset="0"/>
              </a:rPr>
              <a:t>Albanian banking system analysis with the Decomposition of ROE method during </a:t>
            </a:r>
            <a:r>
              <a:rPr lang="sq-AL" sz="3600" b="1" dirty="0">
                <a:latin typeface="Arial" panose="020B0604020202020204" pitchFamily="34" charset="0"/>
                <a:cs typeface="Arial" panose="020B0604020202020204" pitchFamily="34" charset="0"/>
              </a:rPr>
              <a:t>2010-2020</a:t>
            </a:r>
            <a:r>
              <a:rPr lang="sq-AL" sz="3600" b="1" dirty="0" smtClean="0">
                <a:latin typeface="Arial" panose="020B0604020202020204" pitchFamily="34" charset="0"/>
                <a:cs typeface="Arial" panose="020B0604020202020204" pitchFamily="34" charset="0"/>
              </a:rPr>
              <a:t>.</a:t>
            </a:r>
            <a:endParaRPr lang="en-US" sz="3600" b="1" dirty="0">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838200" y="1825625"/>
            <a:ext cx="5174673" cy="4351338"/>
          </a:xfrm>
        </p:spPr>
        <p:txBody>
          <a:bodyPr>
            <a:normAutofit fontScale="62500" lnSpcReduction="20000"/>
          </a:bodyPr>
          <a:lstStyle/>
          <a:p>
            <a:pPr algn="just"/>
            <a:r>
              <a:rPr lang="en-US" dirty="0" smtClean="0"/>
              <a:t>Albanian banks represent the most important component of financial system, holding almost  90 % of total assets. Main sources of funds are deposits with 80 % of liabilities.</a:t>
            </a:r>
            <a:endParaRPr lang="en-US" dirty="0"/>
          </a:p>
          <a:p>
            <a:pPr algn="just"/>
            <a:r>
              <a:rPr lang="en-US" dirty="0" smtClean="0"/>
              <a:t>Albanian banks during 2010-2020 had no direct relations with foreign financial institutions of most developed countries, even they had excess funds remaining from low level of lending. </a:t>
            </a:r>
          </a:p>
          <a:p>
            <a:pPr algn="just"/>
            <a:r>
              <a:rPr lang="en-US" dirty="0" smtClean="0"/>
              <a:t>Treasury bills and bonds has been sufficient to have good results and to cover expenses during ten years. The banking system shows increase of sources and uses of funds. </a:t>
            </a:r>
          </a:p>
          <a:p>
            <a:pPr algn="just"/>
            <a:r>
              <a:rPr lang="en-US" dirty="0" smtClean="0"/>
              <a:t>Largest income amount is realized from interest earning assets that share 76% </a:t>
            </a:r>
            <a:r>
              <a:rPr lang="sq-AL" dirty="0" smtClean="0"/>
              <a:t>- </a:t>
            </a:r>
            <a:r>
              <a:rPr lang="sq-AL" dirty="0"/>
              <a:t>90</a:t>
            </a:r>
            <a:r>
              <a:rPr lang="sq-AL" dirty="0" smtClean="0"/>
              <a:t>%</a:t>
            </a:r>
            <a:r>
              <a:rPr lang="en-US" dirty="0" smtClean="0"/>
              <a:t> of total assets</a:t>
            </a:r>
            <a:r>
              <a:rPr lang="sq-AL" dirty="0" smtClean="0"/>
              <a:t>. </a:t>
            </a:r>
            <a:endParaRPr lang="en-US" dirty="0" smtClean="0"/>
          </a:p>
          <a:p>
            <a:pPr algn="just"/>
            <a:r>
              <a:rPr lang="en-US" dirty="0" smtClean="0"/>
              <a:t>Almost all income are realized from investment in credit to economy (non-government) and to government. </a:t>
            </a:r>
            <a:r>
              <a:rPr lang="sq-AL" dirty="0" smtClean="0"/>
              <a:t> </a:t>
            </a:r>
            <a:endParaRPr lang="en-US" i="1" dirty="0"/>
          </a:p>
        </p:txBody>
      </p:sp>
      <p:graphicFrame>
        <p:nvGraphicFramePr>
          <p:cNvPr id="5" name="Content Placeholder 3"/>
          <p:cNvGraphicFramePr>
            <a:graphicFrameLocks noGrp="1"/>
          </p:cNvGraphicFramePr>
          <p:nvPr>
            <p:ph sz="half" idx="2"/>
            <p:extLst>
              <p:ext uri="{D42A27DB-BD31-4B8C-83A1-F6EECF244321}">
                <p14:modId xmlns:p14="http://schemas.microsoft.com/office/powerpoint/2010/main" val="140618912"/>
              </p:ext>
            </p:extLst>
          </p:nvPr>
        </p:nvGraphicFramePr>
        <p:xfrm>
          <a:off x="6169891" y="1688524"/>
          <a:ext cx="5248564" cy="44862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43601554"/>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5675"/>
          </a:xfrm>
        </p:spPr>
        <p:txBody>
          <a:bodyPr>
            <a:normAutofit fontScale="90000"/>
          </a:bodyPr>
          <a:lstStyle/>
          <a:p>
            <a:r>
              <a:rPr lang="en-US" sz="3600" b="1" dirty="0" smtClean="0">
                <a:latin typeface="Arial" panose="020B0604020202020204" pitchFamily="34" charset="0"/>
                <a:cs typeface="Arial" panose="020B0604020202020204" pitchFamily="34" charset="0"/>
              </a:rPr>
              <a:t>Summary of main banks balance sheet indicators:</a:t>
            </a:r>
            <a:endParaRPr lang="en-US" sz="3600" b="1" dirty="0">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p:txBody>
          <a:bodyPr>
            <a:noAutofit/>
          </a:bodyPr>
          <a:lstStyle/>
          <a:p>
            <a:pPr algn="just"/>
            <a:r>
              <a:rPr lang="en-US" sz="2000" dirty="0" smtClean="0"/>
              <a:t>During </a:t>
            </a:r>
            <a:r>
              <a:rPr lang="sq-AL" sz="2000" dirty="0" smtClean="0"/>
              <a:t>2010 </a:t>
            </a:r>
            <a:r>
              <a:rPr lang="sq-AL" sz="2000" dirty="0"/>
              <a:t>– 2020 </a:t>
            </a:r>
            <a:r>
              <a:rPr lang="en-US" sz="2000" dirty="0" smtClean="0"/>
              <a:t>total assets of banking system is increased by </a:t>
            </a:r>
            <a:r>
              <a:rPr lang="sq-AL" sz="2000" dirty="0" smtClean="0"/>
              <a:t>60.12 </a:t>
            </a:r>
            <a:r>
              <a:rPr lang="sq-AL" sz="2000" dirty="0"/>
              <a:t>% </a:t>
            </a:r>
            <a:r>
              <a:rPr lang="sq-AL" sz="2000" dirty="0" smtClean="0"/>
              <a:t>(</a:t>
            </a:r>
            <a:r>
              <a:rPr lang="en-US" sz="2000" dirty="0" smtClean="0"/>
              <a:t>2020 vs 2010)</a:t>
            </a:r>
            <a:r>
              <a:rPr lang="sq-AL" sz="2000" dirty="0" smtClean="0"/>
              <a:t>. </a:t>
            </a:r>
            <a:r>
              <a:rPr lang="en-US" sz="2000" dirty="0" smtClean="0"/>
              <a:t>The Percentage of change for the main assets and liabilities are : </a:t>
            </a:r>
          </a:p>
          <a:p>
            <a:pPr lvl="1" algn="just"/>
            <a:r>
              <a:rPr lang="en-US" sz="1800" dirty="0" smtClean="0"/>
              <a:t>Shares and other capital increase is </a:t>
            </a:r>
            <a:r>
              <a:rPr lang="sq-AL" sz="1800" dirty="0" smtClean="0"/>
              <a:t>6.65 </a:t>
            </a:r>
            <a:r>
              <a:rPr lang="sq-AL" sz="1800" dirty="0"/>
              <a:t>%</a:t>
            </a:r>
            <a:endParaRPr lang="en-US" sz="1800" dirty="0"/>
          </a:p>
          <a:p>
            <a:pPr lvl="1" algn="just"/>
            <a:r>
              <a:rPr lang="en-US" sz="1800" dirty="0" smtClean="0"/>
              <a:t>Total deposits increase is </a:t>
            </a:r>
            <a:r>
              <a:rPr lang="sq-AL" sz="1800" dirty="0" smtClean="0"/>
              <a:t>58.47 </a:t>
            </a:r>
            <a:r>
              <a:rPr lang="sq-AL" sz="1800" dirty="0"/>
              <a:t>%, </a:t>
            </a:r>
            <a:endParaRPr lang="en-US" sz="1800" dirty="0"/>
          </a:p>
          <a:p>
            <a:pPr lvl="1" algn="just"/>
            <a:r>
              <a:rPr lang="en-US" sz="1800" dirty="0" smtClean="0"/>
              <a:t>The credit to economy increased by </a:t>
            </a:r>
            <a:r>
              <a:rPr lang="sq-AL" sz="1800" dirty="0" smtClean="0"/>
              <a:t>25.13 </a:t>
            </a:r>
            <a:r>
              <a:rPr lang="sq-AL" sz="1800" dirty="0"/>
              <a:t>%</a:t>
            </a:r>
            <a:endParaRPr lang="en-US" sz="1800" dirty="0"/>
          </a:p>
          <a:p>
            <a:pPr lvl="1" algn="just"/>
            <a:r>
              <a:rPr lang="en-US" sz="1800" dirty="0" smtClean="0"/>
              <a:t>Investment in treasury bills and bonds increased  by </a:t>
            </a:r>
            <a:r>
              <a:rPr lang="sq-AL" sz="1800" dirty="0" smtClean="0"/>
              <a:t>132.24</a:t>
            </a:r>
            <a:r>
              <a:rPr lang="sq-AL" sz="1800" dirty="0"/>
              <a:t>%. </a:t>
            </a:r>
            <a:endParaRPr lang="en-US" sz="1800" dirty="0"/>
          </a:p>
          <a:p>
            <a:pPr lvl="1" algn="just"/>
            <a:r>
              <a:rPr lang="en-US" sz="1800" dirty="0" smtClean="0"/>
              <a:t>At the end of </a:t>
            </a:r>
            <a:r>
              <a:rPr lang="sq-AL" sz="1800" dirty="0" smtClean="0"/>
              <a:t>2020</a:t>
            </a:r>
            <a:r>
              <a:rPr lang="en-US" sz="1800" dirty="0" smtClean="0"/>
              <a:t> the capital and reserves was </a:t>
            </a:r>
            <a:r>
              <a:rPr lang="sq-AL" sz="1800" dirty="0" smtClean="0"/>
              <a:t>10.36 </a:t>
            </a:r>
            <a:r>
              <a:rPr lang="sq-AL" sz="1800" dirty="0"/>
              <a:t>% </a:t>
            </a:r>
            <a:r>
              <a:rPr lang="en-US" sz="1800" dirty="0" smtClean="0"/>
              <a:t>of total </a:t>
            </a:r>
            <a:r>
              <a:rPr lang="en-US" sz="1800" dirty="0" smtClean="0"/>
              <a:t>assets.</a:t>
            </a:r>
            <a:endParaRPr lang="en-US" sz="1800" dirty="0" smtClean="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4145485814"/>
              </p:ext>
            </p:extLst>
          </p:nvPr>
        </p:nvGraphicFramePr>
        <p:xfrm>
          <a:off x="6172200" y="1903893"/>
          <a:ext cx="5068456" cy="3499379"/>
        </p:xfrm>
        <a:graphic>
          <a:graphicData uri="http://schemas.openxmlformats.org/drawingml/2006/table">
            <a:tbl>
              <a:tblPr firstRow="1" firstCol="1" bandRow="1">
                <a:tableStyleId>{5C22544A-7EE6-4342-B048-85BDC9FD1C3A}</a:tableStyleId>
              </a:tblPr>
              <a:tblGrid>
                <a:gridCol w="1267114"/>
                <a:gridCol w="1267114"/>
                <a:gridCol w="1267114"/>
                <a:gridCol w="1267114"/>
              </a:tblGrid>
              <a:tr h="251724">
                <a:tc>
                  <a:txBody>
                    <a:bodyPr/>
                    <a:lstStyle/>
                    <a:p>
                      <a:pPr marL="0" marR="0">
                        <a:lnSpc>
                          <a:spcPct val="110000"/>
                        </a:lnSpc>
                        <a:spcBef>
                          <a:spcPts val="0"/>
                        </a:spcBef>
                        <a:spcAft>
                          <a:spcPts val="600"/>
                        </a:spcAft>
                      </a:pPr>
                      <a:r>
                        <a:rPr lang="sq-AL"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785159">
                <a:tc>
                  <a:txBody>
                    <a:bodyPr/>
                    <a:lstStyle/>
                    <a:p>
                      <a:pPr marL="0" marR="0">
                        <a:lnSpc>
                          <a:spcPct val="110000"/>
                        </a:lnSpc>
                        <a:spcBef>
                          <a:spcPts val="0"/>
                        </a:spcBef>
                        <a:spcAft>
                          <a:spcPts val="600"/>
                        </a:spcAft>
                      </a:pPr>
                      <a:r>
                        <a:rPr lang="sq-AL"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nSpc>
                          <a:spcPct val="110000"/>
                        </a:lnSpc>
                        <a:spcBef>
                          <a:spcPts val="0"/>
                        </a:spcBef>
                        <a:spcAft>
                          <a:spcPts val="600"/>
                        </a:spcAft>
                      </a:pPr>
                      <a:r>
                        <a:rPr lang="sq-AL"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en-US" sz="1200" dirty="0" smtClean="0">
                          <a:effectLst/>
                        </a:rPr>
                        <a:t>Growth rate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271597">
                <a:tc>
                  <a:txBody>
                    <a:bodyPr/>
                    <a:lstStyle/>
                    <a:p>
                      <a:pPr marL="0" marR="0">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b="1" dirty="0">
                          <a:effectLst/>
                        </a:rPr>
                        <a:t>2010</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b="1" dirty="0">
                          <a:effectLst/>
                        </a:rPr>
                        <a:t>2020</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en-US" sz="1200" b="1" dirty="0" smtClean="0">
                          <a:effectLst/>
                        </a:rPr>
                        <a:t>Year</a:t>
                      </a:r>
                      <a:r>
                        <a:rPr lang="sq-AL" sz="1200" b="1" dirty="0" smtClean="0">
                          <a:effectLst/>
                        </a:rPr>
                        <a:t>/</a:t>
                      </a:r>
                      <a:r>
                        <a:rPr lang="en-US" sz="1200" b="1" dirty="0" smtClean="0">
                          <a:effectLst/>
                        </a:rPr>
                        <a:t>Year </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465689">
                <a:tc>
                  <a:txBody>
                    <a:bodyPr/>
                    <a:lstStyle/>
                    <a:p>
                      <a:pPr marL="0" marR="0">
                        <a:lnSpc>
                          <a:spcPct val="110000"/>
                        </a:lnSpc>
                        <a:spcBef>
                          <a:spcPts val="0"/>
                        </a:spcBef>
                        <a:spcAft>
                          <a:spcPts val="600"/>
                        </a:spcAft>
                      </a:pPr>
                      <a:r>
                        <a:rPr lang="sq-AL" sz="1200" dirty="0" smtClean="0">
                          <a:effectLst/>
                        </a:rPr>
                        <a:t>Total </a:t>
                      </a:r>
                      <a:r>
                        <a:rPr lang="en-US" sz="1200" dirty="0" smtClean="0">
                          <a:effectLst/>
                        </a:rPr>
                        <a:t>Balance sheet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990,495</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1,585,998</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smtClean="0">
                          <a:effectLst/>
                        </a:rPr>
                        <a:t>60</a:t>
                      </a:r>
                      <a:r>
                        <a:rPr lang="en-US" sz="1200" dirty="0" smtClean="0">
                          <a:effectLst/>
                        </a:rPr>
                        <a:t>.</a:t>
                      </a:r>
                      <a:r>
                        <a:rPr lang="sq-AL" sz="1200" dirty="0" smtClean="0">
                          <a:effectLst/>
                        </a:rPr>
                        <a:t>12</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514046">
                <a:tc>
                  <a:txBody>
                    <a:bodyPr/>
                    <a:lstStyle/>
                    <a:p>
                      <a:pPr marL="0" marR="0">
                        <a:lnSpc>
                          <a:spcPct val="110000"/>
                        </a:lnSpc>
                        <a:spcBef>
                          <a:spcPts val="0"/>
                        </a:spcBef>
                        <a:spcAft>
                          <a:spcPts val="600"/>
                        </a:spcAft>
                      </a:pPr>
                      <a:r>
                        <a:rPr lang="en-US" sz="1200" dirty="0" smtClean="0">
                          <a:effectLst/>
                        </a:rPr>
                        <a:t>Capital and reserves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154,103</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164,345</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6.65</a:t>
                      </a:r>
                      <a:endParaRPr lang="en-US" sz="1000">
                        <a:effectLst/>
                      </a:endParaRPr>
                    </a:p>
                    <a:p>
                      <a:pPr marL="0" marR="0" algn="ctr">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514046">
                <a:tc>
                  <a:txBody>
                    <a:bodyPr/>
                    <a:lstStyle/>
                    <a:p>
                      <a:pPr marL="0" marR="0">
                        <a:lnSpc>
                          <a:spcPct val="110000"/>
                        </a:lnSpc>
                        <a:spcBef>
                          <a:spcPts val="0"/>
                        </a:spcBef>
                        <a:spcAft>
                          <a:spcPts val="600"/>
                        </a:spcAft>
                      </a:pPr>
                      <a:r>
                        <a:rPr lang="sq-AL" sz="1200" dirty="0" smtClean="0">
                          <a:effectLst/>
                        </a:rPr>
                        <a:t>Depo</a:t>
                      </a:r>
                      <a:r>
                        <a:rPr lang="en-US" sz="1200" dirty="0" smtClean="0">
                          <a:effectLst/>
                        </a:rPr>
                        <a:t>sits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834,232</a:t>
                      </a:r>
                      <a:endParaRPr lang="en-US" sz="1000">
                        <a:effectLst/>
                      </a:endParaRPr>
                    </a:p>
                    <a:p>
                      <a:pPr marL="0" marR="0" algn="ctr">
                        <a:lnSpc>
                          <a:spcPct val="110000"/>
                        </a:lnSpc>
                        <a:spcBef>
                          <a:spcPts val="0"/>
                        </a:spcBef>
                        <a:spcAft>
                          <a:spcPts val="600"/>
                        </a:spcAft>
                      </a:pPr>
                      <a:r>
                        <a:rPr lang="sq-AL" sz="1000">
                          <a:effectLst/>
                        </a:rPr>
                        <a:t> </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1,321,992</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58.48</a:t>
                      </a:r>
                      <a:endParaRPr lang="en-US" sz="1000" dirty="0">
                        <a:effectLst/>
                      </a:endParaRPr>
                    </a:p>
                    <a:p>
                      <a:pPr marL="0" marR="0" algn="ctr">
                        <a:lnSpc>
                          <a:spcPct val="110000"/>
                        </a:lnSpc>
                        <a:spcBef>
                          <a:spcPts val="0"/>
                        </a:spcBef>
                        <a:spcAft>
                          <a:spcPts val="600"/>
                        </a:spcAft>
                      </a:pPr>
                      <a:r>
                        <a:rPr lang="sq-AL"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271597">
                <a:tc>
                  <a:txBody>
                    <a:bodyPr/>
                    <a:lstStyle/>
                    <a:p>
                      <a:pPr marL="0" marR="0">
                        <a:lnSpc>
                          <a:spcPct val="110000"/>
                        </a:lnSpc>
                        <a:spcBef>
                          <a:spcPts val="0"/>
                        </a:spcBef>
                        <a:spcAft>
                          <a:spcPts val="600"/>
                        </a:spcAft>
                      </a:pPr>
                      <a:r>
                        <a:rPr lang="en-US" sz="1200" dirty="0" smtClean="0">
                          <a:effectLst/>
                        </a:rPr>
                        <a:t>Loans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43,966</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55,015</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25.13</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r h="425521">
                <a:tc>
                  <a:txBody>
                    <a:bodyPr/>
                    <a:lstStyle/>
                    <a:p>
                      <a:pPr marL="0" marR="0">
                        <a:lnSpc>
                          <a:spcPct val="110000"/>
                        </a:lnSpc>
                        <a:spcBef>
                          <a:spcPts val="0"/>
                        </a:spcBef>
                        <a:spcAft>
                          <a:spcPts val="600"/>
                        </a:spcAft>
                      </a:pPr>
                      <a:r>
                        <a:rPr lang="en-US" sz="1200" dirty="0" smtClean="0">
                          <a:effectLst/>
                        </a:rPr>
                        <a:t>Treasury Bills and Bonds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5,488</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a:effectLst/>
                        </a:rPr>
                        <a:t>12,746</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c>
                  <a:txBody>
                    <a:bodyPr/>
                    <a:lstStyle/>
                    <a:p>
                      <a:pPr marL="0" marR="0" algn="ctr">
                        <a:lnSpc>
                          <a:spcPct val="110000"/>
                        </a:lnSpc>
                        <a:spcBef>
                          <a:spcPts val="0"/>
                        </a:spcBef>
                        <a:spcAft>
                          <a:spcPts val="600"/>
                        </a:spcAft>
                      </a:pPr>
                      <a:r>
                        <a:rPr lang="sq-AL" sz="1200" dirty="0">
                          <a:effectLst/>
                        </a:rPr>
                        <a:t>132.24</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0459" marR="60459" marT="0" marB="0"/>
                </a:tc>
              </a:tr>
            </a:tbl>
          </a:graphicData>
        </a:graphic>
      </p:graphicFrame>
    </p:spTree>
    <p:extLst>
      <p:ext uri="{BB962C8B-B14F-4D97-AF65-F5344CB8AC3E}">
        <p14:creationId xmlns:p14="http://schemas.microsoft.com/office/powerpoint/2010/main" val="418145100"/>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600" b="1" dirty="0">
                <a:latin typeface="Arial" panose="020B0604020202020204" pitchFamily="34" charset="0"/>
                <a:cs typeface="Arial" panose="020B0604020202020204" pitchFamily="34" charset="0"/>
              </a:rPr>
              <a:t>Methodology</a:t>
            </a:r>
          </a:p>
        </p:txBody>
      </p:sp>
      <mc:AlternateContent xmlns:mc="http://schemas.openxmlformats.org/markup-compatibility/2006">
        <mc:Choice xmlns:a14="http://schemas.microsoft.com/office/drawing/2010/main" Requires="a14">
          <p:sp>
            <p:nvSpPr>
              <p:cNvPr id="7" name="Content Placeholder 6"/>
              <p:cNvSpPr>
                <a:spLocks noGrp="1"/>
              </p:cNvSpPr>
              <p:nvPr>
                <p:ph idx="1"/>
              </p:nvPr>
            </p:nvSpPr>
            <p:spPr>
              <a:xfrm>
                <a:off x="838200" y="1385455"/>
                <a:ext cx="10515600" cy="4791508"/>
              </a:xfrm>
            </p:spPr>
            <p:txBody>
              <a:bodyPr>
                <a:normAutofit/>
              </a:bodyPr>
              <a:lstStyle/>
              <a:p>
                <a:pPr algn="just"/>
                <a:r>
                  <a:rPr lang="en-US" dirty="0" smtClean="0"/>
                  <a:t>First </a:t>
                </a:r>
                <a:r>
                  <a:rPr lang="en-US" dirty="0" smtClean="0"/>
                  <a:t>approach:  </a:t>
                </a:r>
                <a:r>
                  <a:rPr lang="en-US" dirty="0" smtClean="0"/>
                  <a:t>ROE as function of Return </a:t>
                </a:r>
                <a:r>
                  <a:rPr lang="en-US" dirty="0"/>
                  <a:t>on Assets (ROA) and Equity Multiplier (</a:t>
                </a:r>
                <a:r>
                  <a:rPr lang="en-US" dirty="0" smtClean="0"/>
                  <a:t>EM) as follows:</a:t>
                </a:r>
              </a:p>
              <a:p>
                <a:pPr algn="just"/>
                <a:endParaRPr lang="en-US" dirty="0"/>
              </a:p>
              <a:p>
                <a:pPr marL="457200" lvl="1" indent="0" algn="just">
                  <a:buNone/>
                </a:pPr>
                <a14:m>
                  <m:oMath xmlns:m="http://schemas.openxmlformats.org/officeDocument/2006/math">
                    <m:r>
                      <a:rPr lang="sq-AL" sz="2000" b="1" i="1">
                        <a:latin typeface="Cambria Math" panose="02040503050406030204" pitchFamily="18" charset="0"/>
                      </a:rPr>
                      <m:t>𝑹𝑶𝑬</m:t>
                    </m:r>
                  </m:oMath>
                </a14:m>
                <a:r>
                  <a:rPr lang="sq-AL" sz="2000" b="1" dirty="0"/>
                  <a:t>= </a:t>
                </a:r>
                <a14:m>
                  <m:oMath xmlns:m="http://schemas.openxmlformats.org/officeDocument/2006/math">
                    <m:r>
                      <a:rPr lang="sq-AL" sz="2000" b="1" i="1">
                        <a:latin typeface="Cambria Math" panose="02040503050406030204" pitchFamily="18" charset="0"/>
                      </a:rPr>
                      <m:t>𝑹𝑶𝑨𝒙𝑬𝒒𝒖𝒊𝒕𝒚</m:t>
                    </m:r>
                    <m:r>
                      <a:rPr lang="sq-AL" sz="2000" b="1" i="1">
                        <a:latin typeface="Cambria Math" panose="02040503050406030204" pitchFamily="18" charset="0"/>
                      </a:rPr>
                      <m:t> </m:t>
                    </m:r>
                    <m:r>
                      <a:rPr lang="sq-AL" sz="2000" b="1" i="1">
                        <a:latin typeface="Cambria Math" panose="02040503050406030204" pitchFamily="18" charset="0"/>
                      </a:rPr>
                      <m:t>𝒎𝒖𝒍𝒕𝒊𝒑𝒍𝒊𝒆𝒓</m:t>
                    </m:r>
                    <m:r>
                      <a:rPr lang="sq-AL" sz="2000" b="1" i="1">
                        <a:latin typeface="Cambria Math" panose="02040503050406030204" pitchFamily="18" charset="0"/>
                      </a:rPr>
                      <m:t>=</m:t>
                    </m:r>
                    <m:r>
                      <a:rPr lang="sq-AL" sz="2000" b="1" i="1">
                        <a:latin typeface="Cambria Math" panose="02040503050406030204" pitchFamily="18" charset="0"/>
                      </a:rPr>
                      <m:t>𝑹𝒐𝑨</m:t>
                    </m:r>
                    <m:r>
                      <a:rPr lang="sq-AL" sz="2000" b="1" i="1">
                        <a:latin typeface="Cambria Math" panose="02040503050406030204" pitchFamily="18" charset="0"/>
                      </a:rPr>
                      <m:t> </m:t>
                    </m:r>
                    <m:r>
                      <a:rPr lang="sq-AL" sz="2000" b="1" i="1">
                        <a:latin typeface="Cambria Math" panose="02040503050406030204" pitchFamily="18" charset="0"/>
                      </a:rPr>
                      <m:t>𝒙</m:t>
                    </m:r>
                    <m:r>
                      <a:rPr lang="sq-AL" sz="2000" b="1" i="1">
                        <a:latin typeface="Cambria Math" panose="02040503050406030204" pitchFamily="18" charset="0"/>
                      </a:rPr>
                      <m:t>( </m:t>
                    </m:r>
                    <m:r>
                      <a:rPr lang="sq-AL" sz="2000" b="1" i="1">
                        <a:latin typeface="Cambria Math" panose="02040503050406030204" pitchFamily="18" charset="0"/>
                      </a:rPr>
                      <m:t>𝟏</m:t>
                    </m:r>
                    <m:r>
                      <a:rPr lang="sq-AL" sz="2000" b="1" i="1">
                        <a:latin typeface="Cambria Math" panose="02040503050406030204" pitchFamily="18" charset="0"/>
                      </a:rPr>
                      <m:t>+</m:t>
                    </m:r>
                    <m:r>
                      <a:rPr lang="sq-AL" sz="2000" b="1" i="1">
                        <a:latin typeface="Cambria Math" panose="02040503050406030204" pitchFamily="18" charset="0"/>
                      </a:rPr>
                      <m:t>𝑫𝒆𝒃</m:t>
                    </m:r>
                    <m:sSub>
                      <m:sSubPr>
                        <m:ctrlPr>
                          <a:rPr lang="en-US" sz="2000" b="1" i="1">
                            <a:latin typeface="Cambria Math" panose="02040503050406030204" pitchFamily="18" charset="0"/>
                          </a:rPr>
                        </m:ctrlPr>
                      </m:sSubPr>
                      <m:e>
                        <m:r>
                          <a:rPr lang="sq-AL" sz="2000" b="1" i="1">
                            <a:latin typeface="Cambria Math" panose="02040503050406030204" pitchFamily="18" charset="0"/>
                          </a:rPr>
                          <m:t>𝒕</m:t>
                        </m:r>
                        <m:r>
                          <a:rPr lang="sq-AL" sz="2000" b="1" i="1">
                            <a:latin typeface="Cambria Math" panose="02040503050406030204" pitchFamily="18" charset="0"/>
                          </a:rPr>
                          <m:t>_</m:t>
                        </m:r>
                        <m:r>
                          <a:rPr lang="sq-AL" sz="2000" b="1" i="1">
                            <a:latin typeface="Cambria Math" panose="02040503050406030204" pitchFamily="18" charset="0"/>
                          </a:rPr>
                          <m:t>𝑬𝒒𝒖𝒊𝒕𝒚</m:t>
                        </m:r>
                        <m:r>
                          <a:rPr lang="sq-AL" sz="2000" b="1" i="1">
                            <a:latin typeface="Cambria Math" panose="02040503050406030204" pitchFamily="18" charset="0"/>
                          </a:rPr>
                          <m:t>_</m:t>
                        </m:r>
                        <m:r>
                          <a:rPr lang="sq-AL" sz="2000" b="1" i="1">
                            <a:latin typeface="Cambria Math" panose="02040503050406030204" pitchFamily="18" charset="0"/>
                          </a:rPr>
                          <m:t>𝒓𝒂𝒕𝒊𝒐</m:t>
                        </m:r>
                      </m:e>
                      <m:sub/>
                    </m:sSub>
                    <m:r>
                      <a:rPr lang="sq-AL" sz="2000" b="1" i="1">
                        <a:latin typeface="Cambria Math" panose="02040503050406030204" pitchFamily="18" charset="0"/>
                      </a:rPr>
                      <m:t>)</m:t>
                    </m:r>
                  </m:oMath>
                </a14:m>
                <a:endParaRPr lang="en-US" sz="2000" dirty="0"/>
              </a:p>
              <a:p>
                <a:pPr algn="just"/>
                <a:endParaRPr lang="en-US" dirty="0" smtClean="0"/>
              </a:p>
              <a:p>
                <a:pPr marL="0" indent="0" algn="just">
                  <a:buNone/>
                </a:pPr>
                <a:endParaRPr lang="en-US" dirty="0" smtClean="0"/>
              </a:p>
              <a:p>
                <a:pPr lvl="1" algn="just"/>
                <a:r>
                  <a:rPr lang="en-US" sz="1800" dirty="0" smtClean="0"/>
                  <a:t>ROE indicates what is realized in fact </a:t>
                </a:r>
                <a:r>
                  <a:rPr lang="sq-AL" sz="1800" dirty="0" smtClean="0"/>
                  <a:t>(</a:t>
                </a:r>
                <a:r>
                  <a:rPr lang="sq-AL" sz="1800" dirty="0" err="1" smtClean="0"/>
                  <a:t>ex</a:t>
                </a:r>
                <a:r>
                  <a:rPr lang="sq-AL" sz="1800" dirty="0" smtClean="0"/>
                  <a:t>-poste)</a:t>
                </a:r>
                <a:r>
                  <a:rPr lang="en-US" sz="1800" dirty="0" smtClean="0"/>
                  <a:t>, </a:t>
                </a:r>
                <a:r>
                  <a:rPr lang="sq-AL" sz="1800" dirty="0" smtClean="0"/>
                  <a:t> </a:t>
                </a:r>
                <a:endParaRPr lang="en-US" sz="1800" dirty="0" smtClean="0"/>
              </a:p>
              <a:p>
                <a:pPr lvl="1" algn="just"/>
                <a:r>
                  <a:rPr lang="sq-AL" sz="1800" dirty="0" smtClean="0"/>
                  <a:t>EM – </a:t>
                </a:r>
                <a:r>
                  <a:rPr lang="en-US" sz="1800" dirty="0" smtClean="0"/>
                  <a:t>gives the possibility of growth on profits, as the structure of assets are  appropriately diversified. </a:t>
                </a:r>
              </a:p>
              <a:p>
                <a:pPr lvl="1" algn="just"/>
                <a:r>
                  <a:rPr lang="en-US" sz="1800" dirty="0"/>
                  <a:t>ROA shows the possibility of growth of business income through creation of a appropriate structure of assets. This guarantees continuation of positive results. Return on total assets include two main activities: </a:t>
                </a:r>
              </a:p>
              <a:p>
                <a:pPr lvl="3"/>
                <a:r>
                  <a:rPr lang="en-US" sz="1200" dirty="0"/>
                  <a:t>Income generation</a:t>
                </a:r>
              </a:p>
              <a:p>
                <a:pPr lvl="3"/>
                <a:r>
                  <a:rPr lang="en-US" sz="1200" dirty="0"/>
                  <a:t>Expenses control  (including taxes)</a:t>
                </a:r>
              </a:p>
              <a:p>
                <a:pPr lvl="1" algn="just"/>
                <a:endParaRPr lang="en-US" sz="1800" dirty="0"/>
              </a:p>
            </p:txBody>
          </p:sp>
        </mc:Choice>
        <mc:Fallback>
          <p:sp>
            <p:nvSpPr>
              <p:cNvPr id="7" name="Content Placeholder 6"/>
              <p:cNvSpPr>
                <a:spLocks noGrp="1" noRot="1" noChangeAspect="1" noMove="1" noResize="1" noEditPoints="1" noAdjustHandles="1" noChangeArrowheads="1" noChangeShapeType="1" noTextEdit="1"/>
              </p:cNvSpPr>
              <p:nvPr>
                <p:ph idx="1"/>
              </p:nvPr>
            </p:nvSpPr>
            <p:spPr>
              <a:xfrm>
                <a:off x="838200" y="1385455"/>
                <a:ext cx="10515600" cy="4791508"/>
              </a:xfrm>
              <a:blipFill rotWithShape="0">
                <a:blip r:embed="rId2"/>
                <a:stretch>
                  <a:fillRect l="-1043" t="-2036" r="-1159"/>
                </a:stretch>
              </a:blipFill>
            </p:spPr>
            <p:txBody>
              <a:bodyPr/>
              <a:lstStyle/>
              <a:p>
                <a:r>
                  <a:rPr lang="en-US">
                    <a:noFill/>
                  </a:rPr>
                  <a:t> </a:t>
                </a:r>
              </a:p>
            </p:txBody>
          </p:sp>
        </mc:Fallback>
      </mc:AlternateContent>
    </p:spTree>
    <p:extLst>
      <p:ext uri="{BB962C8B-B14F-4D97-AF65-F5344CB8AC3E}">
        <p14:creationId xmlns:p14="http://schemas.microsoft.com/office/powerpoint/2010/main" val="37547915"/>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6"/>
            <a:ext cx="10515600" cy="983384"/>
          </a:xfrm>
        </p:spPr>
        <p:txBody>
          <a:bodyPr>
            <a:normAutofit/>
          </a:bodyPr>
          <a:lstStyle/>
          <a:p>
            <a:r>
              <a:rPr lang="en-US" sz="3600" b="1" dirty="0">
                <a:latin typeface="Arial" panose="020B0604020202020204" pitchFamily="34" charset="0"/>
                <a:cs typeface="Arial" panose="020B0604020202020204" pitchFamily="34" charset="0"/>
              </a:rPr>
              <a:t>Methodology</a:t>
            </a:r>
          </a:p>
        </p:txBody>
      </p:sp>
      <mc:AlternateContent xmlns:mc="http://schemas.openxmlformats.org/markup-compatibility/2006">
        <mc:Choice xmlns:a14="http://schemas.microsoft.com/office/drawing/2010/main" Requires="a14">
          <p:sp>
            <p:nvSpPr>
              <p:cNvPr id="6" name="Content Placeholder 5"/>
              <p:cNvSpPr>
                <a:spLocks noGrp="1"/>
              </p:cNvSpPr>
              <p:nvPr>
                <p:ph idx="1"/>
              </p:nvPr>
            </p:nvSpPr>
            <p:spPr>
              <a:xfrm>
                <a:off x="902854" y="1511589"/>
                <a:ext cx="10450945" cy="4769138"/>
              </a:xfrm>
            </p:spPr>
            <p:txBody>
              <a:bodyPr>
                <a:noAutofit/>
              </a:bodyPr>
              <a:lstStyle/>
              <a:p>
                <a:r>
                  <a:rPr lang="en-US" sz="2000" dirty="0" smtClean="0"/>
                  <a:t>Second </a:t>
                </a:r>
                <a:r>
                  <a:rPr lang="en-US" sz="2000" dirty="0" smtClean="0"/>
                  <a:t>approach </a:t>
                </a:r>
                <a:r>
                  <a:rPr lang="en-US" sz="2000" dirty="0"/>
                  <a:t>of the analysis takes into consideration three elements of efficiency: such as operating efficiency, assets use </a:t>
                </a:r>
                <a:r>
                  <a:rPr lang="en-US" sz="2000" dirty="0" smtClean="0"/>
                  <a:t>efficiency  </a:t>
                </a:r>
                <a:r>
                  <a:rPr lang="en-US" sz="2000" dirty="0"/>
                  <a:t>and  the financial </a:t>
                </a:r>
                <a:r>
                  <a:rPr lang="en-US" sz="2000" dirty="0" smtClean="0"/>
                  <a:t>leverage. </a:t>
                </a:r>
                <a:r>
                  <a:rPr lang="sq-AL" sz="2000" b="1" dirty="0" smtClean="0"/>
                  <a:t> </a:t>
                </a:r>
                <a:endParaRPr lang="en-US" sz="2000" b="1" dirty="0"/>
              </a:p>
              <a:p>
                <a:endParaRPr lang="en-US" sz="1800" b="1" i="1" dirty="0"/>
              </a:p>
              <a:p>
                <a:pPr marL="0" indent="0">
                  <a:buNone/>
                </a:pPr>
                <a14:m>
                  <m:oMathPara xmlns:m="http://schemas.openxmlformats.org/officeDocument/2006/math">
                    <m:oMathParaPr>
                      <m:jc m:val="centerGroup"/>
                    </m:oMathParaPr>
                    <m:oMath xmlns:m="http://schemas.openxmlformats.org/officeDocument/2006/math">
                      <m:r>
                        <a:rPr lang="en-US" sz="1800" b="1" i="1">
                          <a:latin typeface="Cambria Math" panose="02040503050406030204" pitchFamily="18" charset="0"/>
                        </a:rPr>
                        <m:t>𝑹𝑶𝑬</m:t>
                      </m:r>
                      <m:r>
                        <a:rPr lang="en-US" sz="1800" b="1" i="1">
                          <a:latin typeface="Cambria Math" panose="02040503050406030204" pitchFamily="18" charset="0"/>
                        </a:rPr>
                        <m:t>=</m:t>
                      </m:r>
                      <m:f>
                        <m:fPr>
                          <m:ctrlPr>
                            <a:rPr lang="en-US" sz="1800" b="1" i="1">
                              <a:latin typeface="Cambria Math" panose="02040503050406030204" pitchFamily="18" charset="0"/>
                            </a:rPr>
                          </m:ctrlPr>
                        </m:fPr>
                        <m:num>
                          <m:r>
                            <a:rPr lang="sq-AL" sz="1800" b="1" i="1">
                              <a:latin typeface="Cambria Math" panose="02040503050406030204" pitchFamily="18" charset="0"/>
                            </a:rPr>
                            <m:t>𝑵𝒆𝒕</m:t>
                          </m:r>
                          <m:r>
                            <a:rPr lang="sq-AL" sz="1800" b="1" i="1">
                              <a:latin typeface="Cambria Math" panose="02040503050406030204" pitchFamily="18" charset="0"/>
                            </a:rPr>
                            <m:t> </m:t>
                          </m:r>
                          <m:r>
                            <a:rPr lang="sq-AL" sz="1800" b="1" i="1">
                              <a:latin typeface="Cambria Math" panose="02040503050406030204" pitchFamily="18" charset="0"/>
                            </a:rPr>
                            <m:t>𝒊𝒏𝒄𝒐𝒎𝒆</m:t>
                          </m:r>
                        </m:num>
                        <m:den>
                          <m:r>
                            <a:rPr lang="sq-AL" sz="1800" b="1" i="1">
                              <a:latin typeface="Cambria Math" panose="02040503050406030204" pitchFamily="18" charset="0"/>
                            </a:rPr>
                            <m:t>𝑻𝒆</m:t>
                          </m:r>
                          <m:r>
                            <a:rPr lang="sq-AL" sz="1800" b="1" i="1">
                              <a:latin typeface="Cambria Math" panose="02040503050406030204" pitchFamily="18" charset="0"/>
                            </a:rPr>
                            <m:t> </m:t>
                          </m:r>
                          <m:r>
                            <a:rPr lang="sq-AL" sz="1800" b="1" i="1">
                              <a:latin typeface="Cambria Math" panose="02040503050406030204" pitchFamily="18" charset="0"/>
                            </a:rPr>
                            <m:t>𝑨𝒓𝒅𝒉𝒖𝒓𝒂</m:t>
                          </m:r>
                          <m:r>
                            <a:rPr lang="sq-AL" sz="1800" b="1" i="1">
                              <a:latin typeface="Cambria Math" panose="02040503050406030204" pitchFamily="18" charset="0"/>
                            </a:rPr>
                            <m:t>  </m:t>
                          </m:r>
                          <m:r>
                            <a:rPr lang="sq-AL" sz="1800" b="1" i="1">
                              <a:latin typeface="Cambria Math" panose="02040503050406030204" pitchFamily="18" charset="0"/>
                            </a:rPr>
                            <m:t>𝒕𝒐𝒕𝒂𝒍𝒆</m:t>
                          </m:r>
                          <m:r>
                            <a:rPr lang="sq-AL" sz="1800" b="1" i="1">
                              <a:latin typeface="Cambria Math" panose="02040503050406030204" pitchFamily="18" charset="0"/>
                            </a:rPr>
                            <m:t> </m:t>
                          </m:r>
                        </m:den>
                      </m:f>
                      <m:r>
                        <a:rPr lang="sq-AL" sz="1800" b="1" i="1">
                          <a:latin typeface="Cambria Math" panose="02040503050406030204" pitchFamily="18" charset="0"/>
                        </a:rPr>
                        <m:t>𝒙</m:t>
                      </m:r>
                      <m:f>
                        <m:fPr>
                          <m:ctrlPr>
                            <a:rPr lang="en-US" sz="1800" b="1" i="1">
                              <a:latin typeface="Cambria Math" panose="02040503050406030204" pitchFamily="18" charset="0"/>
                            </a:rPr>
                          </m:ctrlPr>
                        </m:fPr>
                        <m:num>
                          <m:r>
                            <a:rPr lang="sq-AL" sz="1800" b="1" i="1">
                              <a:latin typeface="Cambria Math" panose="02040503050406030204" pitchFamily="18" charset="0"/>
                            </a:rPr>
                            <m:t>𝑻𝒆</m:t>
                          </m:r>
                          <m:r>
                            <a:rPr lang="sq-AL" sz="1800" b="1" i="1">
                              <a:latin typeface="Cambria Math" panose="02040503050406030204" pitchFamily="18" charset="0"/>
                            </a:rPr>
                            <m:t> </m:t>
                          </m:r>
                          <m:r>
                            <a:rPr lang="sq-AL" sz="1800" b="1" i="1">
                              <a:latin typeface="Cambria Math" panose="02040503050406030204" pitchFamily="18" charset="0"/>
                            </a:rPr>
                            <m:t>𝑨𝒓𝒅𝒉𝒖𝒓𝒂</m:t>
                          </m:r>
                          <m:r>
                            <a:rPr lang="sq-AL" sz="1800" b="1" i="1">
                              <a:latin typeface="Cambria Math" panose="02040503050406030204" pitchFamily="18" charset="0"/>
                            </a:rPr>
                            <m:t> </m:t>
                          </m:r>
                          <m:r>
                            <a:rPr lang="sq-AL" sz="1800" b="1" i="1">
                              <a:latin typeface="Cambria Math" panose="02040503050406030204" pitchFamily="18" charset="0"/>
                            </a:rPr>
                            <m:t>𝑻𝒐𝒕𝒂𝒍𝒆</m:t>
                          </m:r>
                        </m:num>
                        <m:den>
                          <m:r>
                            <a:rPr lang="sq-AL" sz="1800" b="1" i="1">
                              <a:latin typeface="Cambria Math" panose="02040503050406030204" pitchFamily="18" charset="0"/>
                            </a:rPr>
                            <m:t>𝑨𝒔𝒔𝒆𝒕𝒔</m:t>
                          </m:r>
                        </m:den>
                      </m:f>
                      <m:r>
                        <a:rPr lang="sq-AL" sz="1800" b="1" i="1">
                          <a:latin typeface="Cambria Math" panose="02040503050406030204" pitchFamily="18" charset="0"/>
                        </a:rPr>
                        <m:t>𝒙</m:t>
                      </m:r>
                      <m:f>
                        <m:fPr>
                          <m:ctrlPr>
                            <a:rPr lang="en-US" sz="1800" b="1" i="1">
                              <a:latin typeface="Cambria Math" panose="02040503050406030204" pitchFamily="18" charset="0"/>
                            </a:rPr>
                          </m:ctrlPr>
                        </m:fPr>
                        <m:num>
                          <m:r>
                            <a:rPr lang="sq-AL" sz="1800" b="1" i="1">
                              <a:latin typeface="Cambria Math" panose="02040503050406030204" pitchFamily="18" charset="0"/>
                            </a:rPr>
                            <m:t>𝑨𝒔𝒔𝒆𝒕𝒔</m:t>
                          </m:r>
                        </m:num>
                        <m:den>
                          <m:eqArr>
                            <m:eqArrPr>
                              <m:ctrlPr>
                                <a:rPr lang="en-US" sz="1800" b="1" i="1">
                                  <a:latin typeface="Cambria Math" panose="02040503050406030204" pitchFamily="18" charset="0"/>
                                </a:rPr>
                              </m:ctrlPr>
                            </m:eqArrPr>
                            <m:e>
                              <m:r>
                                <a:rPr lang="sq-AL" sz="1800" b="1" i="1">
                                  <a:latin typeface="Cambria Math" panose="02040503050406030204" pitchFamily="18" charset="0"/>
                                </a:rPr>
                                <m:t>𝑻𝒐𝒕𝒂𝒍</m:t>
                              </m:r>
                              <m:r>
                                <a:rPr lang="sq-AL" sz="1800" b="1" i="1">
                                  <a:latin typeface="Cambria Math" panose="02040503050406030204" pitchFamily="18" charset="0"/>
                                </a:rPr>
                                <m:t> </m:t>
                              </m:r>
                              <m:r>
                                <a:rPr lang="sq-AL" sz="1800" b="1" i="1">
                                  <a:latin typeface="Cambria Math" panose="02040503050406030204" pitchFamily="18" charset="0"/>
                                </a:rPr>
                                <m:t>𝒆𝒒𝒖𝒊𝒕𝒚</m:t>
                              </m:r>
                            </m:e>
                            <m:e/>
                            <m:e/>
                          </m:eqArr>
                        </m:den>
                      </m:f>
                      <m:r>
                        <a:rPr lang="sq-AL" sz="1800" b="1" i="1">
                          <a:latin typeface="Cambria Math" panose="02040503050406030204" pitchFamily="18" charset="0"/>
                        </a:rPr>
                        <m:t>=</m:t>
                      </m:r>
                    </m:oMath>
                  </m:oMathPara>
                </a14:m>
                <a:endParaRPr lang="en-US" sz="1800" b="1" i="1" dirty="0"/>
              </a:p>
              <a:p>
                <a:pPr marL="0" indent="0">
                  <a:buNone/>
                </a:pPr>
                <a14:m>
                  <m:oMathPara xmlns:m="http://schemas.openxmlformats.org/officeDocument/2006/math">
                    <m:oMathParaPr>
                      <m:jc m:val="centerGroup"/>
                    </m:oMathParaPr>
                    <m:oMath xmlns:m="http://schemas.openxmlformats.org/officeDocument/2006/math">
                      <m:limLow>
                        <m:limLowPr>
                          <m:ctrlPr>
                            <a:rPr lang="en-US" sz="1400" b="1" i="1">
                              <a:latin typeface="Cambria Math" panose="02040503050406030204" pitchFamily="18" charset="0"/>
                            </a:rPr>
                          </m:ctrlPr>
                        </m:limLowPr>
                        <m:e>
                          <m:groupChr>
                            <m:groupChrPr>
                              <m:chr m:val="⏟"/>
                              <m:ctrlPr>
                                <a:rPr lang="en-US" sz="1400" b="1" i="1">
                                  <a:latin typeface="Cambria Math" panose="02040503050406030204" pitchFamily="18" charset="0"/>
                                </a:rPr>
                              </m:ctrlPr>
                            </m:groupChrPr>
                            <m:e>
                              <m:r>
                                <a:rPr lang="sq-AL" sz="1400" b="1" i="1">
                                  <a:latin typeface="Cambria Math" panose="02040503050406030204" pitchFamily="18" charset="0"/>
                                </a:rPr>
                                <m:t>𝑷𝒓𝒐𝒇𝒊𝒕</m:t>
                              </m:r>
                              <m:r>
                                <a:rPr lang="sq-AL" sz="1400" b="1" i="1">
                                  <a:latin typeface="Cambria Math" panose="02040503050406030204" pitchFamily="18" charset="0"/>
                                </a:rPr>
                                <m:t> </m:t>
                              </m:r>
                              <m:r>
                                <a:rPr lang="sq-AL" sz="1400" b="1" i="1">
                                  <a:latin typeface="Cambria Math" panose="02040503050406030204" pitchFamily="18" charset="0"/>
                                </a:rPr>
                                <m:t>𝒎𝒂𝒓𝒈𝒊𝒏</m:t>
                              </m:r>
                            </m:e>
                          </m:groupChr>
                        </m:e>
                        <m:lim>
                          <m:r>
                            <a:rPr lang="sq-AL" sz="1400" b="1" i="1">
                              <a:latin typeface="Cambria Math" panose="02040503050406030204" pitchFamily="18" charset="0"/>
                            </a:rPr>
                            <m:t>𝑶𝒑𝒆𝒓𝒂𝒕𝒊𝒏𝒈</m:t>
                          </m:r>
                          <m:r>
                            <a:rPr lang="sq-AL" sz="1400" b="1" i="1">
                              <a:latin typeface="Cambria Math" panose="02040503050406030204" pitchFamily="18" charset="0"/>
                            </a:rPr>
                            <m:t> </m:t>
                          </m:r>
                          <m:r>
                            <a:rPr lang="sq-AL" sz="1400" b="1" i="1">
                              <a:latin typeface="Cambria Math" panose="02040503050406030204" pitchFamily="18" charset="0"/>
                            </a:rPr>
                            <m:t>𝒆𝒇𝒇𝒊𝒄𝒊𝒆𝒏𝒄𝒚</m:t>
                          </m:r>
                        </m:lim>
                      </m:limLow>
                      <m:r>
                        <a:rPr lang="sq-AL" sz="1400" b="1" i="1">
                          <a:latin typeface="Cambria Math" panose="02040503050406030204" pitchFamily="18" charset="0"/>
                        </a:rPr>
                        <m:t>×</m:t>
                      </m:r>
                      <m:limLow>
                        <m:limLowPr>
                          <m:ctrlPr>
                            <a:rPr lang="en-US" sz="1400" b="1" i="1">
                              <a:latin typeface="Cambria Math" panose="02040503050406030204" pitchFamily="18" charset="0"/>
                            </a:rPr>
                          </m:ctrlPr>
                        </m:limLowPr>
                        <m:e>
                          <m:groupChr>
                            <m:groupChrPr>
                              <m:chr m:val="⏟"/>
                              <m:ctrlPr>
                                <a:rPr lang="en-US" sz="1400" b="1" i="1">
                                  <a:latin typeface="Cambria Math" panose="02040503050406030204" pitchFamily="18" charset="0"/>
                                </a:rPr>
                              </m:ctrlPr>
                            </m:groupChrPr>
                            <m:e>
                              <m:r>
                                <a:rPr lang="sq-AL" sz="1400" b="1" i="1">
                                  <a:latin typeface="Cambria Math" panose="02040503050406030204" pitchFamily="18" charset="0"/>
                                </a:rPr>
                                <m:t>𝑻𝒐𝒕𝒂𝒍</m:t>
                              </m:r>
                              <m:r>
                                <a:rPr lang="sq-AL" sz="1400" b="1" i="1">
                                  <a:latin typeface="Cambria Math" panose="02040503050406030204" pitchFamily="18" charset="0"/>
                                </a:rPr>
                                <m:t> </m:t>
                              </m:r>
                              <m:r>
                                <a:rPr lang="sq-AL" sz="1400" b="1" i="1">
                                  <a:latin typeface="Cambria Math" panose="02040503050406030204" pitchFamily="18" charset="0"/>
                                </a:rPr>
                                <m:t>𝒂𝒔𝒔𝒆𝒕𝒔</m:t>
                              </m:r>
                              <m:r>
                                <a:rPr lang="sq-AL" sz="1400" b="1" i="1">
                                  <a:latin typeface="Cambria Math" panose="02040503050406030204" pitchFamily="18" charset="0"/>
                                </a:rPr>
                                <m:t> </m:t>
                              </m:r>
                              <m:r>
                                <a:rPr lang="sq-AL" sz="1400" b="1" i="1">
                                  <a:latin typeface="Cambria Math" panose="02040503050406030204" pitchFamily="18" charset="0"/>
                                </a:rPr>
                                <m:t>𝒕𝒖𝒓𝒏𝒐𝒗𝒆𝒓</m:t>
                              </m:r>
                            </m:e>
                          </m:groupChr>
                        </m:e>
                        <m:lim>
                          <m:eqArr>
                            <m:eqArrPr>
                              <m:ctrlPr>
                                <a:rPr lang="sq-AL" sz="1400" b="1" i="1">
                                  <a:latin typeface="Cambria Math" panose="02040503050406030204" pitchFamily="18" charset="0"/>
                                </a:rPr>
                              </m:ctrlPr>
                            </m:eqArrPr>
                            <m:e>
                              <m:r>
                                <a:rPr lang="sq-AL" sz="1400" b="1" i="1">
                                  <a:latin typeface="Cambria Math" panose="02040503050406030204" pitchFamily="18" charset="0"/>
                                </a:rPr>
                                <m:t>𝑨𝒔𝒔𝒆𝒕</m:t>
                              </m:r>
                              <m:r>
                                <a:rPr lang="sq-AL" sz="1400" b="1" i="1">
                                  <a:latin typeface="Cambria Math" panose="02040503050406030204" pitchFamily="18" charset="0"/>
                                </a:rPr>
                                <m:t> </m:t>
                              </m:r>
                              <m:r>
                                <a:rPr lang="sq-AL" sz="1400" b="1" i="1">
                                  <a:latin typeface="Cambria Math" panose="02040503050406030204" pitchFamily="18" charset="0"/>
                                </a:rPr>
                                <m:t>𝒖𝒔𝒆</m:t>
                              </m:r>
                              <m:r>
                                <a:rPr lang="sq-AL" sz="1400" b="1" i="1">
                                  <a:latin typeface="Cambria Math" panose="02040503050406030204" pitchFamily="18" charset="0"/>
                                </a:rPr>
                                <m:t> </m:t>
                              </m:r>
                              <m:r>
                                <a:rPr lang="sq-AL" sz="1400" b="1" i="1">
                                  <a:latin typeface="Cambria Math" panose="02040503050406030204" pitchFamily="18" charset="0"/>
                                </a:rPr>
                                <m:t>𝒆𝒇𝒇𝒊𝒄𝒊𝒆𝒏𝒄𝒚</m:t>
                              </m:r>
                            </m:e>
                            <m:e/>
                            <m:e/>
                          </m:eqArr>
                        </m:lim>
                      </m:limLow>
                      <m:r>
                        <a:rPr lang="sq-AL" sz="1400" b="1" i="1">
                          <a:latin typeface="Cambria Math" panose="02040503050406030204" pitchFamily="18" charset="0"/>
                        </a:rPr>
                        <m:t>×</m:t>
                      </m:r>
                      <m:limLow>
                        <m:limLowPr>
                          <m:ctrlPr>
                            <a:rPr lang="en-US" sz="1400" b="1" i="1">
                              <a:latin typeface="Cambria Math" panose="02040503050406030204" pitchFamily="18" charset="0"/>
                            </a:rPr>
                          </m:ctrlPr>
                        </m:limLowPr>
                        <m:e>
                          <m:groupChr>
                            <m:groupChrPr>
                              <m:chr m:val="⏟"/>
                              <m:ctrlPr>
                                <a:rPr lang="en-US" sz="1400" b="1" i="1">
                                  <a:latin typeface="Cambria Math" panose="02040503050406030204" pitchFamily="18" charset="0"/>
                                </a:rPr>
                              </m:ctrlPr>
                            </m:groupChrPr>
                            <m:e>
                              <m:r>
                                <a:rPr lang="sq-AL" sz="1400" b="1" i="1">
                                  <a:latin typeface="Cambria Math" panose="02040503050406030204" pitchFamily="18" charset="0"/>
                                </a:rPr>
                                <m:t>𝑬𝒒𝒖𝒊𝒕𝒚</m:t>
                              </m:r>
                              <m:r>
                                <a:rPr lang="sq-AL" sz="1400" b="1" i="1">
                                  <a:latin typeface="Cambria Math" panose="02040503050406030204" pitchFamily="18" charset="0"/>
                                </a:rPr>
                                <m:t> </m:t>
                              </m:r>
                              <m:r>
                                <a:rPr lang="sq-AL" sz="1400" b="1" i="1">
                                  <a:latin typeface="Cambria Math" panose="02040503050406030204" pitchFamily="18" charset="0"/>
                                </a:rPr>
                                <m:t>𝒎𝒖𝒍𝒕𝒊𝒑𝒍𝒊𝒆𝒓</m:t>
                              </m:r>
                            </m:e>
                          </m:groupChr>
                        </m:e>
                        <m:lim>
                          <m:r>
                            <a:rPr lang="sq-AL" sz="1400" b="1" i="1">
                              <a:latin typeface="Cambria Math" panose="02040503050406030204" pitchFamily="18" charset="0"/>
                            </a:rPr>
                            <m:t>𝑭𝒊𝒏𝒂𝒏𝒄𝒊𝒂𝒍</m:t>
                          </m:r>
                          <m:r>
                            <a:rPr lang="sq-AL" sz="1400" b="1" i="1">
                              <a:latin typeface="Cambria Math" panose="02040503050406030204" pitchFamily="18" charset="0"/>
                            </a:rPr>
                            <m:t> </m:t>
                          </m:r>
                          <m:r>
                            <a:rPr lang="sq-AL" sz="1400" b="1" i="1">
                              <a:latin typeface="Cambria Math" panose="02040503050406030204" pitchFamily="18" charset="0"/>
                            </a:rPr>
                            <m:t>𝒍𝒆𝒗𝒆𝒓𝒂𝒈𝒆</m:t>
                          </m:r>
                        </m:lim>
                      </m:limLow>
                    </m:oMath>
                  </m:oMathPara>
                </a14:m>
                <a:endParaRPr lang="en-US" sz="1400" dirty="0"/>
              </a:p>
              <a:p>
                <a:pPr lvl="2"/>
                <a:endParaRPr lang="en-US" sz="1400" dirty="0"/>
              </a:p>
              <a:p>
                <a:pPr lvl="1"/>
                <a:r>
                  <a:rPr lang="en-US" sz="1600" dirty="0"/>
                  <a:t>Net Income (NI) is calculated : </a:t>
                </a:r>
                <a:endParaRPr lang="en-US" sz="1600" dirty="0" smtClean="0"/>
              </a:p>
              <a:p>
                <a:pPr lvl="1"/>
                <a:r>
                  <a:rPr lang="en-US" sz="1600" dirty="0" smtClean="0"/>
                  <a:t>NI </a:t>
                </a:r>
                <a:r>
                  <a:rPr lang="en-US" sz="1600" dirty="0"/>
                  <a:t>= Total Revenues Total Operational Expenses (EXP) – Taxes (T</a:t>
                </a:r>
                <a:r>
                  <a:rPr lang="en-US" sz="1600" dirty="0" smtClean="0"/>
                  <a:t>)</a:t>
                </a:r>
                <a:endParaRPr lang="en-US" sz="1400" dirty="0"/>
              </a:p>
              <a:p>
                <a:pPr lvl="1"/>
                <a:r>
                  <a:rPr lang="en-US" sz="1400" dirty="0" smtClean="0"/>
                  <a:t>ROA </a:t>
                </a:r>
                <a:r>
                  <a:rPr lang="en-US" sz="1400" dirty="0"/>
                  <a:t>of every bank is composed from Assets </a:t>
                </a:r>
                <a:r>
                  <a:rPr lang="en-US" sz="1400" dirty="0" smtClean="0"/>
                  <a:t>Utilization  </a:t>
                </a:r>
                <a:r>
                  <a:rPr lang="en-US" sz="1400" dirty="0"/>
                  <a:t>(AU) , Expenses rates and Tax rate for the activity. </a:t>
                </a:r>
              </a:p>
              <a:p>
                <a:pPr lvl="1"/>
                <a:r>
                  <a:rPr lang="en-US" sz="1400" dirty="0"/>
                  <a:t>The greater AU and lower ER and TAX, the higher ROA. </a:t>
                </a:r>
              </a:p>
              <a:p>
                <a:endParaRPr lang="en-US" sz="1800" dirty="0"/>
              </a:p>
            </p:txBody>
          </p:sp>
        </mc:Choice>
        <mc:Fallback>
          <p:sp>
            <p:nvSpPr>
              <p:cNvPr id="6" name="Content Placeholder 5"/>
              <p:cNvSpPr>
                <a:spLocks noGrp="1" noRot="1" noChangeAspect="1" noMove="1" noResize="1" noEditPoints="1" noAdjustHandles="1" noChangeArrowheads="1" noChangeShapeType="1" noTextEdit="1"/>
              </p:cNvSpPr>
              <p:nvPr>
                <p:ph idx="1"/>
              </p:nvPr>
            </p:nvSpPr>
            <p:spPr>
              <a:xfrm>
                <a:off x="902854" y="1511589"/>
                <a:ext cx="10450945" cy="4769138"/>
              </a:xfrm>
              <a:blipFill rotWithShape="0">
                <a:blip r:embed="rId2"/>
                <a:stretch>
                  <a:fillRect l="-525" t="-1407"/>
                </a:stretch>
              </a:blipFill>
            </p:spPr>
            <p:txBody>
              <a:bodyPr/>
              <a:lstStyle/>
              <a:p>
                <a:r>
                  <a:rPr lang="en-US">
                    <a:noFill/>
                  </a:rPr>
                  <a:t> </a:t>
                </a:r>
              </a:p>
            </p:txBody>
          </p:sp>
        </mc:Fallback>
      </mc:AlternateContent>
    </p:spTree>
    <p:extLst>
      <p:ext uri="{BB962C8B-B14F-4D97-AF65-F5344CB8AC3E}">
        <p14:creationId xmlns:p14="http://schemas.microsoft.com/office/powerpoint/2010/main" val="3938164630"/>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571933" y="559088"/>
            <a:ext cx="10515600" cy="1001857"/>
          </a:xfrm>
        </p:spPr>
        <p:txBody>
          <a:bodyPr>
            <a:normAutofit fontScale="90000"/>
          </a:bodyPr>
          <a:lstStyle/>
          <a:p>
            <a:r>
              <a:rPr lang="en-US" sz="3600" b="1" dirty="0" smtClean="0">
                <a:latin typeface="Arial" panose="020B0604020202020204" pitchFamily="34" charset="0"/>
                <a:cs typeface="Arial" panose="020B0604020202020204" pitchFamily="34" charset="0"/>
              </a:rPr>
              <a:t>ROE </a:t>
            </a:r>
            <a:r>
              <a:rPr lang="en-US" sz="3600" b="1" dirty="0">
                <a:latin typeface="Arial" panose="020B0604020202020204" pitchFamily="34" charset="0"/>
                <a:cs typeface="Arial" panose="020B0604020202020204" pitchFamily="34" charset="0"/>
              </a:rPr>
              <a:t>dynamics and </a:t>
            </a:r>
            <a:r>
              <a:rPr lang="en-US" sz="3600" b="1" dirty="0" smtClean="0">
                <a:latin typeface="Arial" panose="020B0604020202020204" pitchFamily="34" charset="0"/>
                <a:cs typeface="Arial" panose="020B0604020202020204" pitchFamily="34" charset="0"/>
              </a:rPr>
              <a:t>its components based on two </a:t>
            </a:r>
            <a:r>
              <a:rPr lang="en-US" sz="3600" b="1" dirty="0" err="1" smtClean="0">
                <a:latin typeface="Arial" panose="020B0604020202020204" pitchFamily="34" charset="0"/>
                <a:cs typeface="Arial" panose="020B0604020202020204" pitchFamily="34" charset="0"/>
              </a:rPr>
              <a:t>approachs</a:t>
            </a:r>
            <a:endParaRPr lang="en-US" sz="3600" b="1" dirty="0">
              <a:latin typeface="Arial" panose="020B0604020202020204" pitchFamily="34" charset="0"/>
              <a:cs typeface="Arial" panose="020B0604020202020204" pitchFamily="34" charset="0"/>
            </a:endParaRPr>
          </a:p>
        </p:txBody>
      </p:sp>
      <p:graphicFrame>
        <p:nvGraphicFramePr>
          <p:cNvPr id="8" name="Content Placeholder 7">
            <a:extLst>
              <a:ext uri="{FF2B5EF4-FFF2-40B4-BE49-F238E27FC236}">
                <a16:creationId xmlns:lc="http://schemas.openxmlformats.org/drawingml/2006/lockedCanvas" xmlns:o="urn:schemas-microsoft-com:office:office" xmlns:v="urn:schemas-microsoft-com:vml" xmlns:w10="urn:schemas-microsoft-com:office:word" xmlns:w="http://schemas.openxmlformats.org/wordprocessingml/2006/main" xmlns="" xmlns:xdr="http://schemas.openxmlformats.org/drawingml/2006/spreadsheetDrawing" xmlns:a16="http://schemas.microsoft.com/office/drawing/2014/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id="{00000000-0008-0000-0000-000002000000}"/>
              </a:ext>
            </a:extLst>
          </p:cNvPr>
          <p:cNvGraphicFramePr>
            <a:graphicFrameLocks noGrp="1"/>
          </p:cNvGraphicFramePr>
          <p:nvPr>
            <p:ph sz="half" idx="2"/>
            <p:extLst>
              <p:ext uri="{D42A27DB-BD31-4B8C-83A1-F6EECF244321}">
                <p14:modId xmlns:p14="http://schemas.microsoft.com/office/powerpoint/2010/main" val="2012359957"/>
              </p:ext>
            </p:extLst>
          </p:nvPr>
        </p:nvGraphicFramePr>
        <p:xfrm>
          <a:off x="839788" y="1923184"/>
          <a:ext cx="5157787" cy="36845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8">
            <a:extLst>
              <a:ext uri="{FF2B5EF4-FFF2-40B4-BE49-F238E27FC236}">
                <a16:creationId xmlns:lc="http://schemas.openxmlformats.org/drawingml/2006/lockedCanvas" xmlns:o="urn:schemas-microsoft-com:office:office" xmlns:v="urn:schemas-microsoft-com:vml" xmlns:w10="urn:schemas-microsoft-com:office:word" xmlns:w="http://schemas.openxmlformats.org/wordprocessingml/2006/main" xmlns="" xmlns:xdr="http://schemas.openxmlformats.org/drawingml/2006/spreadsheetDrawing" xmlns:a16="http://schemas.microsoft.com/office/drawing/2014/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id="{00000000-0008-0000-0000-000003000000}"/>
              </a:ext>
            </a:extLst>
          </p:cNvPr>
          <p:cNvGraphicFramePr>
            <a:graphicFrameLocks noGrp="1"/>
          </p:cNvGraphicFramePr>
          <p:nvPr>
            <p:ph sz="quarter" idx="4"/>
            <p:extLst>
              <p:ext uri="{D42A27DB-BD31-4B8C-83A1-F6EECF244321}">
                <p14:modId xmlns:p14="http://schemas.microsoft.com/office/powerpoint/2010/main" val="777502095"/>
              </p:ext>
            </p:extLst>
          </p:nvPr>
        </p:nvGraphicFramePr>
        <p:xfrm>
          <a:off x="6384637" y="1923184"/>
          <a:ext cx="5183188" cy="36845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16802850"/>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t>
            </a:r>
            <a:r>
              <a:rPr lang="en-US" sz="3600" b="1" dirty="0">
                <a:latin typeface="Arial" panose="020B0604020202020204" pitchFamily="34" charset="0"/>
                <a:cs typeface="Arial" panose="020B0604020202020204" pitchFamily="34" charset="0"/>
              </a:rPr>
              <a:t>Main Findings:</a:t>
            </a:r>
          </a:p>
        </p:txBody>
      </p:sp>
      <p:sp>
        <p:nvSpPr>
          <p:cNvPr id="3" name="Content Placeholder 2"/>
          <p:cNvSpPr>
            <a:spLocks noGrp="1"/>
          </p:cNvSpPr>
          <p:nvPr>
            <p:ph idx="1"/>
          </p:nvPr>
        </p:nvSpPr>
        <p:spPr/>
        <p:txBody>
          <a:bodyPr>
            <a:normAutofit fontScale="92500" lnSpcReduction="20000"/>
          </a:bodyPr>
          <a:lstStyle/>
          <a:p>
            <a:r>
              <a:rPr lang="en-US" dirty="0" smtClean="0"/>
              <a:t>The data analysis for the Albanian banking system during </a:t>
            </a:r>
            <a:r>
              <a:rPr lang="sq-AL" dirty="0" smtClean="0"/>
              <a:t>2010-2020 </a:t>
            </a:r>
            <a:r>
              <a:rPr lang="en-US" dirty="0" smtClean="0"/>
              <a:t>show that banks are having positive results with positive ROE supported from the growth of activity of system assets with higher effectivity</a:t>
            </a:r>
            <a:r>
              <a:rPr lang="sq-AL" dirty="0" smtClean="0"/>
              <a:t>. </a:t>
            </a:r>
            <a:endParaRPr lang="en-GB" dirty="0" smtClean="0"/>
          </a:p>
          <a:p>
            <a:r>
              <a:rPr lang="en-GB" dirty="0" smtClean="0"/>
              <a:t>Data show that on average ROE during 2010-2020 was 9.2 % and ROA was 1.94 %.   </a:t>
            </a:r>
            <a:endParaRPr lang="en-US" dirty="0"/>
          </a:p>
          <a:p>
            <a:pPr lvl="0"/>
            <a:r>
              <a:rPr lang="en-US" dirty="0" smtClean="0"/>
              <a:t>According to the first </a:t>
            </a:r>
            <a:r>
              <a:rPr lang="en-US" dirty="0" smtClean="0"/>
              <a:t>approach, data show that ROE is mainly driven by </a:t>
            </a:r>
            <a:r>
              <a:rPr lang="en-US" dirty="0" smtClean="0"/>
              <a:t>EM, which show </a:t>
            </a:r>
            <a:r>
              <a:rPr lang="en-US" dirty="0" smtClean="0"/>
              <a:t>banks have leverage more than their capital and own funds for increasing their asset. </a:t>
            </a:r>
          </a:p>
          <a:p>
            <a:pPr lvl="0"/>
            <a:r>
              <a:rPr lang="en-US" dirty="0" smtClean="0"/>
              <a:t>Based </a:t>
            </a:r>
            <a:r>
              <a:rPr lang="en-US" dirty="0" smtClean="0"/>
              <a:t>on second approach, </a:t>
            </a:r>
            <a:r>
              <a:rPr lang="en-US" dirty="0" smtClean="0"/>
              <a:t>data show a continued increased of AU during the last two years, while PM has remain constant. Data reveal a decrease of EM from 10.6 in 2010 to 9.63 in 2020. However this decrease of EM was due to higher capitalization requirements of </a:t>
            </a:r>
            <a:r>
              <a:rPr lang="en-US" dirty="0" err="1" smtClean="0"/>
              <a:t>BoA</a:t>
            </a:r>
            <a:r>
              <a:rPr lang="en-US" dirty="0" smtClean="0"/>
              <a:t> to further increase the resilience of banks in Albania. </a:t>
            </a:r>
            <a:endParaRPr lang="en-US" dirty="0"/>
          </a:p>
          <a:p>
            <a:endParaRPr lang="en-US" dirty="0"/>
          </a:p>
        </p:txBody>
      </p:sp>
    </p:spTree>
    <p:extLst>
      <p:ext uri="{BB962C8B-B14F-4D97-AF65-F5344CB8AC3E}">
        <p14:creationId xmlns:p14="http://schemas.microsoft.com/office/powerpoint/2010/main" val="2189418707"/>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TotalTime>
  <Words>658</Words>
  <Application>Microsoft Office PowerPoint</Application>
  <PresentationFormat>Widescreen</PresentationFormat>
  <Paragraphs>91</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Cambria Math</vt:lpstr>
      <vt:lpstr>Times New Roman</vt:lpstr>
      <vt:lpstr>Office Theme</vt:lpstr>
      <vt:lpstr>Albanian Banking System Analysis</vt:lpstr>
      <vt:lpstr>Literature and Methodology on Decomposition of Return on Equity (ROE)</vt:lpstr>
      <vt:lpstr>Albanian banking system analysis with the Decomposition of ROE method during 2010-2020.</vt:lpstr>
      <vt:lpstr>Summary of main banks balance sheet indicators:</vt:lpstr>
      <vt:lpstr>Methodology</vt:lpstr>
      <vt:lpstr>Methodology</vt:lpstr>
      <vt:lpstr>ROE dynamics and its components based on two approachs</vt:lpstr>
      <vt:lpstr> Main Findings: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Analiza performancws sw sistemit bankar shqiptar</dc:title>
  <dc:creator>Fiqiri Baholli</dc:creator>
  <cp:lastModifiedBy>Elona Dushku</cp:lastModifiedBy>
  <cp:revision>95</cp:revision>
  <cp:lastPrinted>2022-11-30T16:01:11Z</cp:lastPrinted>
  <dcterms:created xsi:type="dcterms:W3CDTF">2022-09-26T08:55:23Z</dcterms:created>
  <dcterms:modified xsi:type="dcterms:W3CDTF">2022-12-01T15:30:28Z</dcterms:modified>
</cp:coreProperties>
</file>